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embeddedFontLs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6"/>
  </p:normalViewPr>
  <p:slideViewPr>
    <p:cSldViewPr snapToGrid="0" snapToObjects="1">
      <p:cViewPr varScale="1">
        <p:scale>
          <a:sx n="94" d="100"/>
          <a:sy n="94"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Express</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Apologies Chris couldn’t be here</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 reason we wanted to present: interest expressed in the call for proposals in « use of IIIF by archives.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We have spent the past year building a local preservation and access service for digital records in our university archives, in which IIIF plays an important part.</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We’d like to get your thoughts on what we’re doing, especially since archives are different from libraries (in particular a different paradigm for metadata description and patron access).</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These differences are reflected in the service we’ve built—in fact are central to it.</a:t>
            </a:r>
            <a:endParaRPr sz="1200" b="0" i="0" u="none" strike="noStrike" cap="none">
              <a:solidFill>
                <a:schemeClr val="dk1"/>
              </a:solidFill>
              <a:latin typeface="Calibri"/>
              <a:ea typeface="Calibri"/>
              <a:cs typeface="Calibri"/>
              <a:sym typeface="Calibri"/>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02d4a11f9_0_5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02d4a11f9_0_5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The third project into which I was pulled was the co-charing of a Task force on technical approaches to email archives.  For which I’d like to put in a plug--the report was just published by CLIR and is available for download or purchase in hard copy here at the meeting.</a:t>
            </a:r>
            <a:endParaRPr/>
          </a:p>
        </p:txBody>
      </p:sp>
      <p:sp>
        <p:nvSpPr>
          <p:cNvPr id="188" name="Google Shape;188;g402d4a11f9_0_5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02d4a11f9_0_59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02d4a11f9_0_5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fr-FR"/>
              <a:t>On big takeaway from that report is that the community of archives engaged in this topic could work much better if tools interoperated better.</a:t>
            </a:r>
            <a:endParaRPr/>
          </a:p>
          <a:p>
            <a:pPr marL="457200" lvl="0" indent="-317500" rtl="0">
              <a:spcBef>
                <a:spcPts val="0"/>
              </a:spcBef>
              <a:spcAft>
                <a:spcPts val="0"/>
              </a:spcAft>
              <a:buSzPts val="1400"/>
              <a:buChar char="●"/>
            </a:pPr>
            <a:r>
              <a:rPr lang="fr-FR"/>
              <a:t>Harmonization in data models</a:t>
            </a:r>
            <a:endParaRPr/>
          </a:p>
          <a:p>
            <a:pPr marL="457200" lvl="0" indent="-317500" rtl="0">
              <a:spcBef>
                <a:spcPts val="0"/>
              </a:spcBef>
              <a:spcAft>
                <a:spcPts val="0"/>
              </a:spcAft>
              <a:buSzPts val="1400"/>
              <a:buChar char="●"/>
            </a:pPr>
            <a:r>
              <a:rPr lang="fr-FR"/>
              <a:t>import and export</a:t>
            </a:r>
            <a:endParaRPr/>
          </a:p>
          <a:p>
            <a:pPr marL="457200" lvl="0" indent="-317500" rtl="0">
              <a:spcBef>
                <a:spcPts val="0"/>
              </a:spcBef>
              <a:spcAft>
                <a:spcPts val="0"/>
              </a:spcAft>
              <a:buSzPts val="1400"/>
              <a:buChar char="●"/>
            </a:pPr>
            <a:r>
              <a:rPr lang="fr-FR"/>
              <a:t>Tool chaining.</a:t>
            </a:r>
            <a:endParaRPr/>
          </a:p>
          <a:p>
            <a:pPr marL="0" lvl="0" indent="0" rtl="0">
              <a:spcBef>
                <a:spcPts val="0"/>
              </a:spcBef>
              <a:spcAft>
                <a:spcPts val="0"/>
              </a:spcAft>
              <a:buNone/>
            </a:pPr>
            <a:endParaRPr/>
          </a:p>
          <a:p>
            <a:pPr marL="0" lvl="0" indent="0" rtl="0">
              <a:spcBef>
                <a:spcPts val="0"/>
              </a:spcBef>
              <a:spcAft>
                <a:spcPts val="0"/>
              </a:spcAft>
              <a:buNone/>
            </a:pPr>
            <a:r>
              <a:rPr lang="fr-FR"/>
              <a:t>As a consensus recommendation, I support that. But I wonder if we don’t sell ourselves short, when we need to define complex workflows and tool chains to process, preserve, and provide access to what is already one of the most common and interoperable formats ever invented.</a:t>
            </a:r>
            <a:endParaRPr/>
          </a:p>
          <a:p>
            <a:pPr marL="0" lvl="0" indent="0"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a:t>Overall, these three themes (aggregation matters, design matters, and interoperability matters (but is not enough) are being brought to bear on the implementation ofa new digital preservation, description and access service at the University of Illinois: The Medusa Repository Service and its associated Digital Library</a:t>
            </a:r>
            <a:endParaRPr/>
          </a:p>
          <a:p>
            <a:pPr marL="628650" marR="0" lvl="1"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1" name="Google Shape;2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02d4a11f9_0_5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402d4a11f9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a:t>This was begun as a library systems but based by Kyle Rimus on some of the underlying philosophies we had previoulsy applied just to archival descritption.</a:t>
            </a:r>
            <a:endParaRPr/>
          </a:p>
          <a:p>
            <a:pPr marL="0" marR="0" lvl="0" indent="0" algn="l" rtl="0">
              <a:spcBef>
                <a:spcPts val="0"/>
              </a:spcBef>
              <a:spcAft>
                <a:spcPts val="0"/>
              </a:spcAft>
              <a:buNone/>
            </a:pPr>
            <a:endParaRPr/>
          </a:p>
          <a:p>
            <a:pPr marL="171450" lvl="0" indent="-171450" rtl="0">
              <a:spcBef>
                <a:spcPts val="0"/>
              </a:spcBef>
              <a:spcAft>
                <a:spcPts val="0"/>
              </a:spcAft>
              <a:buClr>
                <a:schemeClr val="dk1"/>
              </a:buClr>
              <a:buSzPts val="1200"/>
              <a:buChar char="•"/>
            </a:pPr>
            <a:r>
              <a:rPr lang="fr-FR"/>
              <a:t>We have a fairly automated process by which the archivist can deposit this into our digital preservation system, Medusa. Curators just need to give the collection a title and description in Medusa and an official description, and the ingest occurs quite quickly.  </a:t>
            </a:r>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9" name="Google Shape;209;g402d4a11f9_0_5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a:t>Ways the specific conclusions impact system design: First aggregation matters.</a:t>
            </a:r>
            <a:endParaRPr/>
          </a:p>
          <a:p>
            <a:pPr marL="0" marR="0" lvl="0" indent="0" algn="l" rtl="0">
              <a:spcBef>
                <a:spcPts val="0"/>
              </a:spcBef>
              <a:spcAft>
                <a:spcPts val="0"/>
              </a:spcAft>
              <a:buNone/>
            </a:pPr>
            <a:endParaRPr/>
          </a:p>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We begin with a simple file package structure for managing our content.</a:t>
            </a:r>
            <a:endParaRPr/>
          </a:p>
          <a:p>
            <a:pPr marL="171450" marR="0" lvl="0" indent="-171450" algn="l" rtl="0">
              <a:spcBef>
                <a:spcPts val="0"/>
              </a:spcBef>
              <a:spcAft>
                <a:spcPts val="0"/>
              </a:spcAft>
              <a:buClr>
                <a:schemeClr val="dk1"/>
              </a:buClr>
              <a:buSzPts val="1200"/>
              <a:buFont typeface="Arial"/>
              <a:buChar char="•"/>
            </a:pPr>
            <a:r>
              <a:rPr lang="fr-FR"/>
              <a:t>1 collection = 1 packet.</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Our archivists will work with our Digital Preservation Coordinator to transfer computer media from legacy formats to a staging area on shared network storage.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Largely inspired by some of the research Chris has done as part of a project a couple years back called Practical e-records, the original files go into a folder called “preservation.”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Ancillary reports or additional information goes into a folder called “pdi” or “preservation documentation information.”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Both of these folders preserve the original deposit and contextual information, before any arrangement of description is completed by the archivist.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 “Access” folder holds a representation of the files after that have been arranged and described by the archivist.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Processing includes both triage-- the removal of non-record materials, duplicate copies, and the like--as well as the reordering of content, when necessary, into logical groupings reflecting archival principles of original order.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Materials for building use only and restricted to our local IP range going into the “nearline” subfolder, while the “online” subfolder holds content that is open to the world. </a:t>
            </a:r>
            <a:br>
              <a:rPr lang="fr-FR" sz="1200" b="0" i="0" u="none" strike="noStrike" cap="none">
                <a:solidFill>
                  <a:schemeClr val="dk1"/>
                </a:solidFill>
                <a:latin typeface="Calibri"/>
                <a:ea typeface="Calibri"/>
                <a:cs typeface="Calibri"/>
                <a:sym typeface="Calibri"/>
              </a:rPr>
            </a:br>
            <a:br>
              <a:rPr lang="fr-FR"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16" name="Google Shape;2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02a5e5835_0_2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02a5e5835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This shows a sample accession about ⅔ of the way through processing.</a:t>
            </a:r>
            <a:endParaRPr/>
          </a:p>
          <a:p>
            <a:pPr marL="0" lvl="0" indent="0" rtl="0">
              <a:spcBef>
                <a:spcPts val="0"/>
              </a:spcBef>
              <a:spcAft>
                <a:spcPts val="0"/>
              </a:spcAft>
              <a:buNone/>
            </a:pPr>
            <a:endParaRPr/>
          </a:p>
          <a:p>
            <a:pPr marL="0" lvl="0" indent="0" rtl="0">
              <a:spcBef>
                <a:spcPts val="0"/>
              </a:spcBef>
              <a:spcAft>
                <a:spcPts val="0"/>
              </a:spcAft>
              <a:buNone/>
            </a:pPr>
            <a:r>
              <a:rPr lang="fr-FR"/>
              <a:t>Knowing that the filesystem metadata is itself a representation, and that by changing the folder and file titles, or moving content, the collection is being sorted into five separate records series, each representing the collecting or creating office.</a:t>
            </a:r>
            <a:endParaRPr/>
          </a:p>
          <a:p>
            <a:pPr marL="0" lvl="0" indent="0" rtl="0">
              <a:spcBef>
                <a:spcPts val="0"/>
              </a:spcBef>
              <a:spcAft>
                <a:spcPts val="0"/>
              </a:spcAft>
              <a:buNone/>
            </a:pPr>
            <a:endParaRPr/>
          </a:p>
          <a:p>
            <a:pPr marL="0" lvl="0" indent="0">
              <a:spcBef>
                <a:spcPts val="0"/>
              </a:spcBef>
              <a:spcAft>
                <a:spcPts val="0"/>
              </a:spcAft>
              <a:buNone/>
            </a:pPr>
            <a:r>
              <a:rPr lang="fr-FR"/>
              <a:t>This is one level of ‘provenance’ and we realize that other orders are possible.</a:t>
            </a:r>
            <a:endParaRPr/>
          </a:p>
        </p:txBody>
      </p:sp>
      <p:sp>
        <p:nvSpPr>
          <p:cNvPr id="233" name="Google Shape;233;g402a5e5835_0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02d4a11f9_0_5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402d4a11f9_0_5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 goal here is to use as many clues from the folder and file names, and to rely as much as possible on embedded metadata, to give the researcher meaningful flags by which to orient themselves in the collection, and to make an informed analysis of it.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For archivists and the sort of primary-source researchers who regularly use archives, this makes great sense.</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fr-FR"/>
              <a:t>Based on understanding that files and folder metadata is itself a representation, many order possible</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but this approach has not always gone over well with people who have been steeped in what we could call traditional library description, not only of one record per item, but of a sort of tightly controlled management of metadata terms and their application.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Culling descriptive metadata from image files and simply using it, no questions asked, flies in the face of what I’m calling the traditional, controlled approach</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not to mention the concept of being comfortable making certain files accessible that have little descriptive metadata whatsoever.</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What we’ve found is, the meaning of these files can be inferred from their context in a collection.</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“Discovery” doesn’t need to be something where discovery isn’t possible—we can give researchers access to our collections in a way that allows them to actually discover things.</a:t>
            </a:r>
            <a:endParaRPr/>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Researchers are smart—they don’t need to be spoon-fed everything.</a:t>
            </a:r>
            <a:endParaRPr/>
          </a:p>
          <a:p>
            <a:pPr marL="0" marR="0" lvl="0" indent="0" algn="l" rtl="0">
              <a:spcBef>
                <a:spcPts val="0"/>
              </a:spcBef>
              <a:spcAft>
                <a:spcPts val="0"/>
              </a:spcAft>
              <a:buNone/>
            </a:pPr>
            <a:br>
              <a:rPr lang="fr-FR" sz="1200" b="0" i="0" u="none" strike="noStrike" cap="none">
                <a:solidFill>
                  <a:schemeClr val="dk1"/>
                </a:solidFill>
                <a:latin typeface="Calibri"/>
                <a:ea typeface="Calibri"/>
                <a:cs typeface="Calibri"/>
                <a:sym typeface="Calibri"/>
              </a:rPr>
            </a:br>
            <a:br>
              <a:rPr lang="fr-FR"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41" name="Google Shape;241;g402d4a11f9_0_5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02d4a11f9_0_5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402d4a11f9_0_5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In a very practical sense, this feature builds on a core archival assumption--that description follows arrangement.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This has three practical implications. </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Archivists can spend most of their time preparing an archival packet that is arranged to meet user needs. </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They can make decisions to arrange the files in a particular way, and to title the files and folders in a way to reflect those decisions. </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 digital library system is able to ‘read’ and represent their decisions automatically, without the need to create a separate set of metadata in a finding aid or archival management system. </a:t>
            </a:r>
            <a:endParaRPr sz="1200" b="0" i="0" u="none" strike="noStrike" cap="none">
              <a:solidFill>
                <a:schemeClr val="dk1"/>
              </a:solidFill>
              <a:latin typeface="Calibri"/>
              <a:ea typeface="Calibri"/>
              <a:cs typeface="Calibri"/>
              <a:sym typeface="Calibri"/>
            </a:endParaRPr>
          </a:p>
        </p:txBody>
      </p:sp>
      <p:sp>
        <p:nvSpPr>
          <p:cNvPr id="248" name="Google Shape;248;g402d4a11f9_0_5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02d4a11f9_0_5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02d4a11f9_0_5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Most collections use ‘archives general’ profile (DACS based) and can apply vocabularies to it.  We can decide on a profile basis which elements are indexed, search able or facetable.</a:t>
            </a:r>
            <a:endParaRPr/>
          </a:p>
          <a:p>
            <a:pPr marL="0" lvl="0" indent="0" rtl="0">
              <a:spcBef>
                <a:spcPts val="0"/>
              </a:spcBef>
              <a:spcAft>
                <a:spcPts val="0"/>
              </a:spcAft>
              <a:buNone/>
            </a:pPr>
            <a:endParaRPr/>
          </a:p>
          <a:p>
            <a:pPr marL="0" lvl="0" indent="0" rtl="0">
              <a:spcBef>
                <a:spcPts val="0"/>
              </a:spcBef>
              <a:spcAft>
                <a:spcPts val="0"/>
              </a:spcAft>
              <a:buNone/>
            </a:pPr>
            <a:r>
              <a:rPr lang="fr-FR"/>
              <a:t>Since each element can be separately indexed, made facetable, etc on a profile basis, have fine grained control over how metadata is exposed to user.  It is also included alongside other elements from other profiles, mapped to DC</a:t>
            </a:r>
            <a:endParaRPr/>
          </a:p>
          <a:p>
            <a:pPr marL="0" lvl="0" indent="0" rtl="0">
              <a:spcBef>
                <a:spcPts val="0"/>
              </a:spcBef>
              <a:spcAft>
                <a:spcPts val="0"/>
              </a:spcAft>
              <a:buNone/>
            </a:pPr>
            <a:endParaRPr/>
          </a:p>
          <a:p>
            <a:pPr marL="0" lvl="0" indent="0" rtl="0">
              <a:spcBef>
                <a:spcPts val="0"/>
              </a:spcBef>
              <a:spcAft>
                <a:spcPts val="0"/>
              </a:spcAft>
              <a:buNone/>
            </a:pPr>
            <a:r>
              <a:rPr lang="fr-FR"/>
              <a:t>And we can define new profiles on a case by case basis, where we need to extend beyond DACS or even don’t think certain DACS elements apply.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02d4a11f9_0_5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402d4a11f9_0_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a:t>This also allows us to preserve metadata the already exists, in the format it is encoded, without doing any complicated mappings</a:t>
            </a:r>
            <a:endParaRPr/>
          </a:p>
          <a:p>
            <a:pPr marL="171450" marR="0" lvl="0" indent="-171450" algn="l" rtl="0">
              <a:spcBef>
                <a:spcPts val="0"/>
              </a:spcBef>
              <a:spcAft>
                <a:spcPts val="0"/>
              </a:spcAft>
              <a:buClr>
                <a:schemeClr val="dk1"/>
              </a:buClr>
              <a:buSzPts val="1200"/>
              <a:buFont typeface="Arial"/>
              <a:buChar char="•"/>
            </a:pPr>
            <a:r>
              <a:rPr lang="fr-FR"/>
              <a:t>For Example, with </a:t>
            </a:r>
            <a:r>
              <a:rPr lang="fr-FR" sz="1200" b="0" i="0" u="none" strike="noStrike" cap="none">
                <a:solidFill>
                  <a:schemeClr val="dk1"/>
                </a:solidFill>
                <a:latin typeface="Calibri"/>
                <a:ea typeface="Calibri"/>
                <a:cs typeface="Calibri"/>
                <a:sym typeface="Calibri"/>
              </a:rPr>
              <a:t>photography collection</a:t>
            </a:r>
            <a:r>
              <a:rPr lang="fr-FR"/>
              <a:t>s</a:t>
            </a:r>
            <a:r>
              <a:rPr lang="fr-FR" sz="1200" b="0" i="0" u="none" strike="noStrike" cap="none">
                <a:solidFill>
                  <a:schemeClr val="dk1"/>
                </a:solidFill>
                <a:latin typeface="Calibri"/>
                <a:ea typeface="Calibri"/>
                <a:cs typeface="Calibri"/>
                <a:sym typeface="Calibri"/>
              </a:rPr>
              <a:t>--the content creators have embedded considerable descriptive metadata in their files to aid their own local search and discovery of them.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Our system has a mechanism by which we can cull that XMP metadata from image files and store it for search and display. </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For example, in a collection like this, the item-level descriptive metadata as generated by the creator--that is, the original photographer of this item--for image files will appear in the IIIF manifest for them.</a:t>
            </a:r>
            <a:endParaRPr/>
          </a:p>
          <a:p>
            <a:pPr marL="0" marR="0" lvl="0" indent="0" algn="l" rtl="0">
              <a:spcBef>
                <a:spcPts val="0"/>
              </a:spcBef>
              <a:spcAft>
                <a:spcPts val="0"/>
              </a:spcAft>
              <a:buNone/>
            </a:pPr>
            <a:br>
              <a:rPr lang="fr-FR" sz="1200" b="0" i="0" u="none" strike="noStrike" cap="none">
                <a:solidFill>
                  <a:schemeClr val="dk1"/>
                </a:solidFill>
                <a:latin typeface="Calibri"/>
                <a:ea typeface="Calibri"/>
                <a:cs typeface="Calibri"/>
                <a:sym typeface="Calibri"/>
              </a:rPr>
            </a:br>
            <a:br>
              <a:rPr lang="fr-FR"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62" name="Google Shape;262;g402d4a11f9_0_5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2a5e5835_0_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2a5e5835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Current Digital in ‘unprocessed’ folder: 7.54 TB &amp; 1,113,695 files in 62 accessions.</a:t>
            </a:r>
            <a:endParaRPr/>
          </a:p>
          <a:p>
            <a:pPr marL="0" lvl="0" indent="0" rtl="0">
              <a:spcBef>
                <a:spcPts val="0"/>
              </a:spcBef>
              <a:spcAft>
                <a:spcPts val="0"/>
              </a:spcAft>
              <a:buNone/>
            </a:pPr>
            <a:endParaRPr/>
          </a:p>
          <a:p>
            <a:pPr marL="0" lvl="0" indent="0" rtl="0">
              <a:spcBef>
                <a:spcPts val="0"/>
              </a:spcBef>
              <a:spcAft>
                <a:spcPts val="0"/>
              </a:spcAft>
              <a:buNone/>
            </a:pPr>
            <a:r>
              <a:rPr lang="fr-FR"/>
              <a:t>Currently in preservation repository: 221 collections; 26.2 TB, 1,959,312 files.  Of that, 42 collections accessible to the public</a:t>
            </a:r>
            <a:endParaRPr/>
          </a:p>
          <a:p>
            <a:pPr marL="0" lvl="0" indent="0" rtl="0">
              <a:spcBef>
                <a:spcPts val="0"/>
              </a:spcBef>
              <a:spcAft>
                <a:spcPts val="0"/>
              </a:spcAft>
              <a:buNone/>
            </a:pPr>
            <a:endParaRPr/>
          </a:p>
          <a:p>
            <a:pPr marL="0" lvl="0" indent="0" rtl="0">
              <a:spcBef>
                <a:spcPts val="0"/>
              </a:spcBef>
              <a:spcAft>
                <a:spcPts val="0"/>
              </a:spcAft>
              <a:buNone/>
            </a:pPr>
            <a:r>
              <a:rPr lang="fr-FR"/>
              <a:t>It’s like the 2018 variation of the ‘in a box’ problem that Ben Goldman raised  -&gt; how do we manage acquisitions, arrangement, description, and access at scale, for disparate records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02d4a11f9_0_5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402d4a11f9_0_5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a:t>Finally, we are building tools which work seamlessly to display and make accessible whatever is uploaded. collapse distinction between descriptive database and digital object viewer.</a:t>
            </a:r>
            <a:endParaRPr/>
          </a:p>
          <a:p>
            <a:pPr marL="0" marR="0" lvl="0" indent="0" algn="l" rtl="0">
              <a:spcBef>
                <a:spcPts val="0"/>
              </a:spcBef>
              <a:spcAft>
                <a:spcPts val="0"/>
              </a:spcAft>
              <a:buNone/>
            </a:pP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The application uses microservices if you will to display different content types</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IIIF for image file formats</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 javascript PDF viewer for PDF files</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An HTML5 media player for audio and video</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 text viewer for plain text</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And a downloader for files that don’t fall into any of those categories</a:t>
            </a:r>
            <a:endParaRPr/>
          </a:p>
          <a:p>
            <a:pPr marL="628650" marR="0" lvl="1"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(Incidentally, users are able to download at any level in the hierarchy they like—at the file, folder, or collection-level). </a:t>
            </a:r>
            <a:endParaRPr/>
          </a:p>
          <a:p>
            <a:pPr marL="171450" marR="0" lvl="0" indent="0" algn="l" rtl="0">
              <a:spcBef>
                <a:spcPts val="0"/>
              </a:spcBef>
              <a:spcAft>
                <a:spcPts val="0"/>
              </a:spcAft>
              <a:buNone/>
            </a:pP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Our display mechanism allows end users to browse through digital folders much the way they would through physical boxes and folders in the archives, making discoveries as they go along. </a:t>
            </a:r>
            <a:br>
              <a:rPr lang="fr-FR" sz="1200" b="0" i="0" u="none" strike="noStrike" cap="none">
                <a:solidFill>
                  <a:schemeClr val="dk1"/>
                </a:solidFill>
                <a:latin typeface="Calibri"/>
                <a:ea typeface="Calibri"/>
                <a:cs typeface="Calibri"/>
                <a:sym typeface="Calibri"/>
              </a:rPr>
            </a:br>
            <a:br>
              <a:rPr lang="fr-FR"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69" name="Google Shape;269;g402d4a11f9_0_5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0" u="none" strike="noStrike" cap="none">
                <a:solidFill>
                  <a:schemeClr val="dk1"/>
                </a:solidFill>
                <a:latin typeface="Calibri"/>
                <a:ea typeface="Calibri"/>
                <a:cs typeface="Calibri"/>
                <a:sym typeface="Calibri"/>
              </a:rPr>
              <a:t>Enthusiasm for what IIIF community has accomplished and our interest in learning more and engaging more with it</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Got up and running with IIIF very quickly</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Developer Alex Dolski built and maintains the Canteloupe image server</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Basic Setup is fairly simple</a:t>
            </a:r>
            <a:endParaRPr/>
          </a:p>
          <a:p>
            <a:pPr marL="171450" marR="0" lvl="0" indent="-171450" algn="l" rtl="0">
              <a:spcBef>
                <a:spcPts val="0"/>
              </a:spcBef>
              <a:spcAft>
                <a:spcPts val="0"/>
              </a:spcAft>
              <a:buClr>
                <a:schemeClr val="dk1"/>
              </a:buClr>
              <a:buSzPts val="1200"/>
              <a:buFont typeface="Arial"/>
              <a:buChar char="•"/>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7" name="Google Shape;2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Play video, while pointing out</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Folders and file names provide contextual metadata</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With these tools in place, a collection of 3K images can be acquired and published to the web very swiftly </a:t>
            </a:r>
            <a:endParaRPr/>
          </a:p>
        </p:txBody>
      </p:sp>
      <p:sp>
        <p:nvSpPr>
          <p:cNvPr id="286" name="Google Shape;2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a:t>Another example:   </a:t>
            </a:r>
            <a:r>
              <a:rPr lang="fr-FR" sz="1200" b="0" i="0" u="none" strike="noStrike" cap="none">
                <a:solidFill>
                  <a:schemeClr val="dk1"/>
                </a:solidFill>
                <a:latin typeface="Calibri"/>
                <a:ea typeface="Calibri"/>
                <a:cs typeface="Calibri"/>
                <a:sym typeface="Calibri"/>
              </a:rPr>
              <a:t>Oral history projects are often technically complicated to implement, with many bells and whistles—this approach makes it simple. And the researcher can figure it out.</a:t>
            </a:r>
            <a:endParaRP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02d4a11f9_0_5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402d4a11f9_0_5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Look into whether IIIF microservice ought to be expanded to other formats or not</a:t>
            </a:r>
            <a:endParaRPr/>
          </a:p>
          <a:p>
            <a:pPr marL="171450" marR="0" lvl="0"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Investigate cloud machine learning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br>
              <a:rPr lang="fr-FR" sz="1200" b="0" i="0" u="none" strike="noStrike" cap="none">
                <a:solidFill>
                  <a:schemeClr val="dk1"/>
                </a:solidFill>
                <a:latin typeface="Calibri"/>
                <a:ea typeface="Calibri"/>
                <a:cs typeface="Calibri"/>
                <a:sym typeface="Calibri"/>
              </a:rPr>
            </a:br>
            <a:br>
              <a:rPr lang="fr-FR"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302" name="Google Shape;302;g402d4a11f9_0_5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8" name="Google Shape;30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2a5e5835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2a5e5835_0_2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Complicating potential answers to that questions is dispersion and duplication across different pots that we use to manage digital content and metadata. </a:t>
            </a:r>
            <a:endParaRPr/>
          </a:p>
          <a:p>
            <a:pPr marL="0" lvl="0" indent="0" rtl="0">
              <a:spcBef>
                <a:spcPts val="0"/>
              </a:spcBef>
              <a:spcAft>
                <a:spcPts val="0"/>
              </a:spcAft>
              <a:buNone/>
            </a:pPr>
            <a:endParaRPr/>
          </a:p>
          <a:p>
            <a:pPr marL="0" lvl="0" indent="0" rtl="0">
              <a:spcBef>
                <a:spcPts val="0"/>
              </a:spcBef>
              <a:spcAft>
                <a:spcPts val="0"/>
              </a:spcAft>
              <a:buNone/>
            </a:pPr>
            <a:r>
              <a:rPr lang="fr-FR"/>
              <a:t>Key takeaway from conversations I’ve had teaching Arrangement and Description of Digital Records</a:t>
            </a:r>
            <a:endParaRPr/>
          </a:p>
          <a:p>
            <a:pPr marL="0" lvl="0" indent="0" rtl="0">
              <a:spcBef>
                <a:spcPts val="0"/>
              </a:spcBef>
              <a:spcAft>
                <a:spcPts val="0"/>
              </a:spcAft>
              <a:buNone/>
            </a:pPr>
            <a:endParaRPr/>
          </a:p>
          <a:p>
            <a:pPr marL="0" lvl="0" indent="0" rtl="0">
              <a:spcBef>
                <a:spcPts val="0"/>
              </a:spcBef>
              <a:spcAft>
                <a:spcPts val="0"/>
              </a:spcAft>
              <a:buNone/>
            </a:pPr>
            <a:r>
              <a:rPr lang="fr-FR"/>
              <a:t>Sometimes, there is duplicate metatdata even within systems.</a:t>
            </a:r>
            <a:endParaRPr/>
          </a:p>
          <a:p>
            <a:pPr marL="0" lvl="0" indent="0" rtl="0">
              <a:spcBef>
                <a:spcPts val="0"/>
              </a:spcBef>
              <a:spcAft>
                <a:spcPts val="0"/>
              </a:spcAft>
              <a:buNone/>
            </a:pPr>
            <a:endParaRPr/>
          </a:p>
          <a:p>
            <a:pPr marL="0" lvl="0" indent="0" rtl="0">
              <a:spcBef>
                <a:spcPts val="0"/>
              </a:spcBef>
              <a:spcAft>
                <a:spcPts val="0"/>
              </a:spcAft>
              <a:buNone/>
            </a:pPr>
            <a:r>
              <a:rPr lang="fr-FR"/>
              <a:t>Adapting metadata models for pre digital age to digital</a:t>
            </a:r>
            <a:endParaRPr/>
          </a:p>
          <a:p>
            <a:pPr marL="0" lvl="0" indent="0" rtl="0">
              <a:spcBef>
                <a:spcPts val="0"/>
              </a:spcBef>
              <a:spcAft>
                <a:spcPts val="0"/>
              </a:spcAft>
              <a:buNone/>
            </a:pPr>
            <a:endParaRPr/>
          </a:p>
          <a:p>
            <a:pPr marL="0" lvl="0" indent="0" rtl="0">
              <a:spcBef>
                <a:spcPts val="0"/>
              </a:spcBef>
              <a:spcAft>
                <a:spcPts val="0"/>
              </a:spcAft>
              <a:buNone/>
            </a:pPr>
            <a:r>
              <a:rPr lang="fr-FR"/>
              <a:t>Digital object metadata often duplicates that in descriptive management systems</a:t>
            </a:r>
            <a:endParaRPr/>
          </a:p>
          <a:p>
            <a:pPr marL="0" lvl="0" indent="0" rtl="0">
              <a:spcBef>
                <a:spcPts val="0"/>
              </a:spcBef>
              <a:spcAft>
                <a:spcPts val="0"/>
              </a:spcAft>
              <a:buNone/>
            </a:pPr>
            <a:endParaRPr/>
          </a:p>
          <a:p>
            <a:pPr marL="0" lvl="0" indent="0" rtl="0">
              <a:spcBef>
                <a:spcPts val="0"/>
              </a:spcBef>
              <a:spcAft>
                <a:spcPts val="0"/>
              </a:spcAft>
              <a:buNone/>
            </a:pPr>
            <a:r>
              <a:rPr lang="fr-FR"/>
              <a:t>Descriptive tools are based on standards (they drive data model) rather than user needs or the nature of records</a:t>
            </a:r>
            <a:endParaRPr/>
          </a:p>
          <a:p>
            <a:pPr marL="0" lvl="0" indent="0" rtl="0">
              <a:spcBef>
                <a:spcPts val="0"/>
              </a:spcBef>
              <a:spcAft>
                <a:spcPts val="0"/>
              </a:spcAft>
              <a:buNone/>
            </a:pPr>
            <a:endParaRPr/>
          </a:p>
          <a:p>
            <a:pPr marL="0" lvl="0" indent="0" rtl="0">
              <a:spcBef>
                <a:spcPts val="0"/>
              </a:spcBef>
              <a:spcAft>
                <a:spcPts val="0"/>
              </a:spcAft>
              <a:buClr>
                <a:schemeClr val="dk1"/>
              </a:buClr>
              <a:buSzPts val="1100"/>
              <a:buFont typeface="Arial"/>
              <a:buNone/>
            </a:pPr>
            <a:r>
              <a:rPr lang="fr-FR"/>
              <a:t>Access systems often based on library approaches to metadata (item level)</a:t>
            </a:r>
            <a:endParaRPr/>
          </a:p>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02d4a11f9_0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02d4a11f9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fr-FR"/>
              <a:t>At same time, there is a whole class of records we are barely acquiring.</a:t>
            </a:r>
            <a:endParaRPr/>
          </a:p>
          <a:p>
            <a:pPr marL="0" lvl="0" indent="0">
              <a:spcBef>
                <a:spcPts val="0"/>
              </a:spcBef>
              <a:spcAft>
                <a:spcPts val="0"/>
              </a:spcAft>
              <a:buNone/>
            </a:pPr>
            <a:endParaRPr/>
          </a:p>
          <a:p>
            <a:pPr marL="0" lvl="0" indent="0">
              <a:spcBef>
                <a:spcPts val="0"/>
              </a:spcBef>
              <a:spcAft>
                <a:spcPts val="0"/>
              </a:spcAft>
              <a:buNone/>
            </a:pPr>
            <a:r>
              <a:rPr lang="fr-FR"/>
              <a:t>“Archeology of Trumpism” blog  post by Josh Marshall. . . . most ‘from the desk of Donald Trump’ videos taken down. </a:t>
            </a:r>
            <a:endParaRPr/>
          </a:p>
          <a:p>
            <a:pPr marL="0" lvl="0" indent="0">
              <a:spcBef>
                <a:spcPts val="0"/>
              </a:spcBef>
              <a:spcAft>
                <a:spcPts val="0"/>
              </a:spcAft>
              <a:buNone/>
            </a:pPr>
            <a:endParaRPr/>
          </a:p>
          <a:p>
            <a:pPr marL="0" lvl="0" indent="0">
              <a:spcBef>
                <a:spcPts val="0"/>
              </a:spcBef>
              <a:spcAft>
                <a:spcPts val="0"/>
              </a:spcAft>
              <a:buNone/>
            </a:pPr>
            <a:r>
              <a:rPr lang="fr-FR"/>
              <a:t>We are living in an API world . . . </a:t>
            </a:r>
            <a:endParaRPr/>
          </a:p>
          <a:p>
            <a:pPr marL="0" lvl="0" indent="0" rtl="0">
              <a:spcBef>
                <a:spcPts val="0"/>
              </a:spcBef>
              <a:spcAft>
                <a:spcPts val="0"/>
              </a:spcAft>
              <a:buNone/>
            </a:pPr>
            <a:endParaRPr/>
          </a:p>
          <a:p>
            <a:pPr marL="0" lvl="0" indent="0">
              <a:spcBef>
                <a:spcPts val="0"/>
              </a:spcBef>
              <a:spcAft>
                <a:spcPts val="0"/>
              </a:spcAft>
              <a:buNone/>
            </a:pPr>
            <a:r>
              <a:rPr lang="fr-FR"/>
              <a:t>Services, such as Google Drive’s API or that for Microsoft or twitter, provide methods to read data from the application.  Not all of the data, but enough to make it easy to exchange information with the services.</a:t>
            </a:r>
            <a:endParaRPr/>
          </a:p>
          <a:p>
            <a:pPr marL="0" lvl="0" indent="0">
              <a:spcBef>
                <a:spcPts val="0"/>
              </a:spcBef>
              <a:spcAft>
                <a:spcPts val="0"/>
              </a:spcAft>
              <a:buNone/>
            </a:pPr>
            <a:endParaRPr/>
          </a:p>
          <a:p>
            <a:pPr marL="0" lvl="0" indent="0" rtl="0">
              <a:spcBef>
                <a:spcPts val="0"/>
              </a:spcBef>
              <a:spcAft>
                <a:spcPts val="0"/>
              </a:spcAft>
              <a:buNone/>
            </a:pPr>
            <a:r>
              <a:rPr lang="fr-FR"/>
              <a:t>BUT THE BIG QUESTION FOR ARCHIVES IS, HOW DO WE BEGIN ACUiRING THIS STUFF, AND ONCE WE HAVE IT, WHAT DO WE DO WITH IT, given our ‘old world’ system structures.</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02a5e5835_0_17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02a5e5835_0_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These were the three areas I wanted to build out, based on comparison of data models, user studies, etc. But then reality intervened, and I’ve been involved in three projects which informed the system design.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02d4a11f9_0_4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02d4a11f9_0_4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First: Social Media.  Asked to write a guide to collecting social media records, to evaluate and make recommendations about SFM.  You can find my full report at the URL below.</a:t>
            </a:r>
            <a:endParaRPr/>
          </a:p>
          <a:p>
            <a:pPr marL="0" lvl="0" indent="0" rtl="0">
              <a:spcBef>
                <a:spcPts val="0"/>
              </a:spcBef>
              <a:spcAft>
                <a:spcPts val="0"/>
              </a:spcAft>
              <a:buNone/>
            </a:pPr>
            <a:endParaRPr/>
          </a:p>
          <a:p>
            <a:pPr marL="0" lvl="0" indent="0">
              <a:spcBef>
                <a:spcPts val="0"/>
              </a:spcBef>
              <a:spcAft>
                <a:spcPts val="0"/>
              </a:spcAft>
              <a:buNone/>
            </a:pPr>
            <a:r>
              <a:rPr lang="fr-FR"/>
              <a:t>One big takeaway . . . </a:t>
            </a:r>
            <a:endParaRPr/>
          </a:p>
          <a:p>
            <a:pPr marL="0" lvl="0" indent="0">
              <a:spcBef>
                <a:spcPts val="0"/>
              </a:spcBef>
              <a:spcAft>
                <a:spcPts val="0"/>
              </a:spcAft>
              <a:buNone/>
            </a:pPr>
            <a:r>
              <a:rPr lang="fr-FR"/>
              <a:t> </a:t>
            </a:r>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r>
              <a:rPr lang="fr-FR"/>
              <a:t>from my work is that API’s make it relatively easy to capture and preserve the essential information in which we are interested in, as archivists. While my interaction with the information provided by these API’s does not suggest any fundamental need to alter arrangement and descriptive practices, our awareness of them will help us make slight tweaks to our practice, then ensure that future users will have the best possible ability to use whatever an API supplies--as the record of some particular archival action to capture it.</a:t>
            </a:r>
            <a:endParaRPr/>
          </a:p>
          <a:p>
            <a:pPr marL="0" lvl="0" indent="0" rtl="0">
              <a:spcBef>
                <a:spcPts val="0"/>
              </a:spcBef>
              <a:spcAft>
                <a:spcPts val="0"/>
              </a:spcAft>
              <a:buNone/>
            </a:pPr>
            <a:endParaRPr/>
          </a:p>
        </p:txBody>
      </p:sp>
      <p:sp>
        <p:nvSpPr>
          <p:cNvPr id="159" name="Google Shape;159;g402d4a11f9_0_4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02d4a11f9_0_48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02d4a11f9_0_4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fr-FR"/>
              <a:t>There is one big implication I took away from my time working with SFM: Aggregate Description Still Works and is perhaps more necessary than ever.  . . </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fr-FR"/>
              <a:t>API’s make it relatively easy to capture and preserve the essential information in which we are interested in, as archivists. While my interaction with the information provided by these API’s does not suggest any fundamental need to alter arrangement and descriptive practices, our awareness of them will help us make slight tweaks to our practice, then ensure that future users will have the best possible ability to use whatever an API supplies--as the record of some particular archival action to capture it.</a:t>
            </a:r>
            <a:endParaRPr/>
          </a:p>
          <a:p>
            <a:pPr marL="0" lvl="0" indent="0" rtl="0">
              <a:spcBef>
                <a:spcPts val="0"/>
              </a:spcBef>
              <a:spcAft>
                <a:spcPts val="0"/>
              </a:spcAft>
              <a:buNone/>
            </a:pPr>
            <a:endParaRPr/>
          </a:p>
          <a:p>
            <a:pPr marL="0" lvl="0" indent="0">
              <a:spcBef>
                <a:spcPts val="0"/>
              </a:spcBef>
              <a:spcAft>
                <a:spcPts val="0"/>
              </a:spcAft>
              <a:buNone/>
            </a:pPr>
            <a:r>
              <a:rPr lang="fr-FR"/>
              <a:t>———</a:t>
            </a:r>
            <a:endParaRPr/>
          </a:p>
          <a:p>
            <a:pPr marL="0" lvl="0" indent="0" rtl="0">
              <a:spcBef>
                <a:spcPts val="0"/>
              </a:spcBef>
              <a:spcAft>
                <a:spcPts val="0"/>
              </a:spcAft>
              <a:buNone/>
            </a:pPr>
            <a:endParaRPr/>
          </a:p>
          <a:p>
            <a:pPr marL="0" lvl="0" indent="0" rtl="0">
              <a:spcBef>
                <a:spcPts val="0"/>
              </a:spcBef>
              <a:spcAft>
                <a:spcPts val="0"/>
              </a:spcAft>
              <a:buNone/>
            </a:pPr>
            <a:r>
              <a:rPr lang="fr-FR"/>
              <a:t>The dataset that SFM’s API supplies is entity that bears description by an archivist.  This implies a reassertion of archival principles centering around the importance of collective description.  What we have here is a new kind of aggregation, one in which the relationships may appear to be flattened in the responses sent by the API. For this reason, the archivist's role in trapping and fixing the records must be made much more explicit than it has traditionally been.  </a:t>
            </a:r>
            <a:endParaRPr/>
          </a:p>
          <a:p>
            <a:pPr marL="0" lvl="0" indent="0" rtl="0">
              <a:spcBef>
                <a:spcPts val="0"/>
              </a:spcBef>
              <a:spcAft>
                <a:spcPts val="0"/>
              </a:spcAft>
              <a:buNone/>
            </a:pPr>
            <a:endParaRPr/>
          </a:p>
          <a:p>
            <a:pPr marL="0" lvl="0" indent="0" rtl="0">
              <a:spcBef>
                <a:spcPts val="0"/>
              </a:spcBef>
              <a:spcAft>
                <a:spcPts val="0"/>
              </a:spcAft>
              <a:buClr>
                <a:schemeClr val="dk1"/>
              </a:buClr>
              <a:buSzPts val="1100"/>
              <a:buFont typeface="Arial"/>
              <a:buNone/>
            </a:pPr>
            <a:r>
              <a:rPr lang="fr-FR">
                <a:solidFill>
                  <a:schemeClr val="dk1"/>
                </a:solidFill>
              </a:rPr>
              <a:t>What is most important, and what we as archivists can do with those aggregations, is preserve the metadata and data supplied by the API, exactly as it is provided to us, because that is the form in which the descriptive and other metadata is most usable, for the most purposes.</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fr-FR">
                <a:solidFill>
                  <a:schemeClr val="dk1"/>
                </a:solidFill>
              </a:rPr>
              <a:t>{SKIP IF NECESSARY} After all, we do not have direct access to the ‘graphs’ or databases that underlie these technologies, but   . . . most of the relatedness of API’s are expressed in file level metadata--which is embedded in the JSON response as a reference to some other ‘node’ or thing.  Trying to relate it all after the fact in linked  descriptive records would be very difficult but down the road possible, given the right set of technologies. </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fr-FR">
                <a:solidFill>
                  <a:schemeClr val="dk1"/>
                </a:solidFill>
              </a:rPr>
              <a:t>Therefore as interesting as the graph relationships might be at the file level, for now they continue to be more of a potentially useful technology for archivists than an ACTUALLY useful one. {END SKIP}</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fr-FR">
                <a:solidFill>
                  <a:schemeClr val="dk1"/>
                </a:solidFill>
              </a:rPr>
              <a:t>In the meantime, most of what we already need to describe records is available in existing descriptive standards, allowing some interesting repurposing down the road, perhaps even like the type of relational description models that Kat is going to describe next, provided that we preserve what that API’s supply us.</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fr-FR">
                <a:solidFill>
                  <a:schemeClr val="dk1"/>
                </a:solidFill>
              </a:rPr>
              <a:t>Thanks!  </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02d4a11f9_0_5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02d4a11f9_0_5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a:t>Second Project: Study of requirements for arranging and describing records harvested from the clound--InterPARES trust paper, published in recent book by ArchiveSchule in Marburg Germany, but available in preprint.</a:t>
            </a:r>
            <a:endParaRPr/>
          </a:p>
        </p:txBody>
      </p:sp>
      <p:sp>
        <p:nvSpPr>
          <p:cNvPr id="174" name="Google Shape;174;g402d4a11f9_0_5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02d4a11f9_0_54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02d4a11f9_0_5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rtl="0">
              <a:spcBef>
                <a:spcPts val="0"/>
              </a:spcBef>
              <a:spcAft>
                <a:spcPts val="0"/>
              </a:spcAft>
              <a:buSzPts val="1400"/>
              <a:buChar char="●"/>
            </a:pPr>
            <a:r>
              <a:rPr lang="fr-FR"/>
              <a:t>Examined and mapped out data supplied by API’s for cloud services *such as twitter, gmail, google docs, </a:t>
            </a:r>
            <a:endParaRPr/>
          </a:p>
          <a:p>
            <a:pPr marL="457200" lvl="0" indent="-317500" rtl="0">
              <a:spcBef>
                <a:spcPts val="0"/>
              </a:spcBef>
              <a:spcAft>
                <a:spcPts val="0"/>
              </a:spcAft>
              <a:buSzPts val="1400"/>
              <a:buChar char="●"/>
            </a:pPr>
            <a:r>
              <a:rPr lang="fr-FR"/>
              <a:t>Each supplies own set of metadata, either for aggregations or for individual records.</a:t>
            </a:r>
            <a:endParaRPr/>
          </a:p>
          <a:p>
            <a:pPr marL="457200" lvl="0" indent="-317500" rtl="0">
              <a:spcBef>
                <a:spcPts val="0"/>
              </a:spcBef>
              <a:spcAft>
                <a:spcPts val="0"/>
              </a:spcAft>
              <a:buSzPts val="1400"/>
              <a:buChar char="●"/>
            </a:pPr>
            <a:r>
              <a:rPr lang="fr-FR"/>
              <a:t>Relatedness of the graph is flattened</a:t>
            </a:r>
            <a:endParaRPr/>
          </a:p>
          <a:p>
            <a:pPr marL="457200" lvl="0" indent="-317500" rtl="0">
              <a:spcBef>
                <a:spcPts val="0"/>
              </a:spcBef>
              <a:spcAft>
                <a:spcPts val="0"/>
              </a:spcAft>
              <a:buSzPts val="1400"/>
              <a:buChar char="●"/>
            </a:pPr>
            <a:r>
              <a:rPr lang="fr-FR"/>
              <a:t>cloud-based records appear as inherently problematic and mismatched to the underlying object-relational model of archival management systems, which are based on descriptive standards such as EAD. Yes, you can map them. But the process would be time consuming, a lot would be lost in translation, and it is unclear what would be gained from the user’s point of view.</a:t>
            </a:r>
            <a:endParaRPr/>
          </a:p>
          <a:p>
            <a:pPr marL="0" lvl="0" indent="0" rtl="0">
              <a:spcBef>
                <a:spcPts val="0"/>
              </a:spcBef>
              <a:spcAft>
                <a:spcPts val="0"/>
              </a:spcAft>
              <a:buNone/>
            </a:pPr>
            <a:endParaRPr/>
          </a:p>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2381"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2"/>
          <p:cNvSpPr/>
          <p:nvPr/>
        </p:nvSpPr>
        <p:spPr>
          <a:xfrm>
            <a:off x="11"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txBox="1">
            <a:spLocks noGrp="1"/>
          </p:cNvSpPr>
          <p:nvPr>
            <p:ph type="ctrTitle"/>
          </p:nvPr>
        </p:nvSpPr>
        <p:spPr>
          <a:xfrm>
            <a:off x="822960" y="758952"/>
            <a:ext cx="7543800" cy="35661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subTitle" idx="1"/>
          </p:nvPr>
        </p:nvSpPr>
        <p:spPr>
          <a:xfrm>
            <a:off x="825038" y="4455620"/>
            <a:ext cx="75438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R="0" lvl="1" algn="ctr" rtl="0">
              <a:lnSpc>
                <a:spcPct val="90000"/>
              </a:lnSpc>
              <a:spcBef>
                <a:spcPts val="2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2pPr>
            <a:lvl3pPr marR="0" lvl="2" algn="ctr"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Google Shape;23;p2"/>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cxnSp>
        <p:nvCxnSpPr>
          <p:cNvPr id="26" name="Google Shape;26;p2"/>
          <p:cNvCxnSpPr/>
          <p:nvPr/>
        </p:nvCxnSpPr>
        <p:spPr>
          <a:xfrm>
            <a:off x="905744" y="43434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1"/>
          <p:cNvSpPr txBox="1">
            <a:spLocks noGrp="1"/>
          </p:cNvSpPr>
          <p:nvPr>
            <p:ph type="body" idx="1"/>
          </p:nvPr>
        </p:nvSpPr>
        <p:spPr>
          <a:xfrm rot="5400000">
            <a:off x="2583210" y="85484"/>
            <a:ext cx="4023300" cy="75438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Google Shape;90;p11"/>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2381"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12"/>
          <p:cNvSpPr/>
          <p:nvPr/>
        </p:nvSpPr>
        <p:spPr>
          <a:xfrm>
            <a:off x="11"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Google Shape;96;p12"/>
          <p:cNvSpPr txBox="1">
            <a:spLocks noGrp="1"/>
          </p:cNvSpPr>
          <p:nvPr>
            <p:ph type="title"/>
          </p:nvPr>
        </p:nvSpPr>
        <p:spPr>
          <a:xfrm rot="5400000">
            <a:off x="4650900" y="2307628"/>
            <a:ext cx="5757300" cy="19716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2"/>
          <p:cNvSpPr txBox="1">
            <a:spLocks noGrp="1"/>
          </p:cNvSpPr>
          <p:nvPr>
            <p:ph type="body" idx="1"/>
          </p:nvPr>
        </p:nvSpPr>
        <p:spPr>
          <a:xfrm rot="5400000">
            <a:off x="650325" y="393028"/>
            <a:ext cx="5757300" cy="58008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Google Shape;98;p12"/>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2"/>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311700" y="593367"/>
            <a:ext cx="8520600" cy="763500"/>
          </a:xfrm>
          <a:prstGeom prst="rect">
            <a:avLst/>
          </a:prstGeom>
        </p:spPr>
        <p:txBody>
          <a:bodyPr spcFirstLastPara="1" wrap="square" lIns="91425" tIns="45700" rIns="91425" bIns="45700" anchor="b" anchorCtr="0"/>
          <a:lstStyle>
            <a:lvl1pPr lvl="0" rtl="0">
              <a:spcBef>
                <a:spcPts val="0"/>
              </a:spcBef>
              <a:spcAft>
                <a:spcPts val="0"/>
              </a:spcAft>
              <a:buSzPts val="4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311700" y="1536633"/>
            <a:ext cx="8520600" cy="4555200"/>
          </a:xfrm>
          <a:prstGeom prst="rect">
            <a:avLst/>
          </a:prstGeom>
        </p:spPr>
        <p:txBody>
          <a:bodyPr spcFirstLastPara="1" wrap="square" lIns="0" tIns="45700" rIns="0" bIns="45700" anchor="t" anchorCtr="0"/>
          <a:lstStyle>
            <a:lvl1pPr marL="457200" lvl="0" indent="-355600" rtl="0">
              <a:spcBef>
                <a:spcPts val="1200"/>
              </a:spcBef>
              <a:spcAft>
                <a:spcPts val="0"/>
              </a:spcAft>
              <a:buSzPts val="2000"/>
              <a:buChar char=" "/>
              <a:defRPr/>
            </a:lvl1pPr>
            <a:lvl2pPr marL="914400" lvl="1" indent="-342900" rtl="0">
              <a:spcBef>
                <a:spcPts val="200"/>
              </a:spcBef>
              <a:spcAft>
                <a:spcPts val="0"/>
              </a:spcAft>
              <a:buSzPts val="1800"/>
              <a:buChar char="◦"/>
              <a:defRPr/>
            </a:lvl2pPr>
            <a:lvl3pPr marL="1371600" lvl="2" indent="-317500" rtl="0">
              <a:spcBef>
                <a:spcPts val="4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a:p>
        </p:txBody>
      </p:sp>
      <p:sp>
        <p:nvSpPr>
          <p:cNvPr id="104" name="Google Shape;104;p13"/>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7"/>
        <p:cNvGrpSpPr/>
        <p:nvPr/>
      </p:nvGrpSpPr>
      <p:grpSpPr>
        <a:xfrm>
          <a:off x="0" y="0"/>
          <a:ext cx="0" cy="0"/>
          <a:chOff x="0" y="0"/>
          <a:chExt cx="0" cy="0"/>
        </a:xfrm>
      </p:grpSpPr>
      <p:sp>
        <p:nvSpPr>
          <p:cNvPr id="28" name="Google Shape;28;p3"/>
          <p:cNvSpPr/>
          <p:nvPr/>
        </p:nvSpPr>
        <p:spPr>
          <a:xfrm>
            <a:off x="12" y="0"/>
            <a:ext cx="30381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3"/>
          <p:cNvSpPr/>
          <p:nvPr/>
        </p:nvSpPr>
        <p:spPr>
          <a:xfrm>
            <a:off x="3030053" y="0"/>
            <a:ext cx="48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30;p3"/>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
          <p:cNvSpPr txBox="1">
            <a:spLocks noGrp="1"/>
          </p:cNvSpPr>
          <p:nvPr>
            <p:ph type="body" idx="1"/>
          </p:nvPr>
        </p:nvSpPr>
        <p:spPr>
          <a:xfrm>
            <a:off x="3600450" y="731520"/>
            <a:ext cx="4869300" cy="52578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2" name="Google Shape;32;p3"/>
          <p:cNvSpPr txBox="1">
            <a:spLocks noGrp="1"/>
          </p:cNvSpPr>
          <p:nvPr>
            <p:ph type="body" idx="2"/>
          </p:nvPr>
        </p:nvSpPr>
        <p:spPr>
          <a:xfrm>
            <a:off x="342900" y="2926080"/>
            <a:ext cx="2400300" cy="33792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33" name="Google Shape;33;p3"/>
          <p:cNvSpPr txBox="1">
            <a:spLocks noGrp="1"/>
          </p:cNvSpPr>
          <p:nvPr>
            <p:ph type="dt" idx="10"/>
          </p:nvPr>
        </p:nvSpPr>
        <p:spPr>
          <a:xfrm>
            <a:off x="349134" y="6459785"/>
            <a:ext cx="19638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
          <p:cNvSpPr txBox="1">
            <a:spLocks noGrp="1"/>
          </p:cNvSpPr>
          <p:nvPr>
            <p:ph type="ftr" idx="11"/>
          </p:nvPr>
        </p:nvSpPr>
        <p:spPr>
          <a:xfrm>
            <a:off x="3600450" y="6459785"/>
            <a:ext cx="3486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dk2"/>
                </a:solidFill>
                <a:latin typeface="Calibri"/>
                <a:ea typeface="Calibri"/>
                <a:cs typeface="Calibri"/>
                <a:sym typeface="Calibri"/>
              </a:defRPr>
            </a:lvl1pPr>
            <a:lvl2pPr marL="0" marR="0" lvl="1" indent="0" algn="r" rtl="0">
              <a:spcBef>
                <a:spcPts val="0"/>
              </a:spcBef>
              <a:buNone/>
              <a:defRPr sz="1050" b="0" i="0" u="none" strike="noStrike" cap="none">
                <a:solidFill>
                  <a:schemeClr val="dk2"/>
                </a:solidFill>
                <a:latin typeface="Calibri"/>
                <a:ea typeface="Calibri"/>
                <a:cs typeface="Calibri"/>
                <a:sym typeface="Calibri"/>
              </a:defRPr>
            </a:lvl2pPr>
            <a:lvl3pPr marL="0" marR="0" lvl="2" indent="0" algn="r" rtl="0">
              <a:spcBef>
                <a:spcPts val="0"/>
              </a:spcBef>
              <a:buNone/>
              <a:defRPr sz="1050" b="0" i="0" u="none" strike="noStrike" cap="none">
                <a:solidFill>
                  <a:schemeClr val="dk2"/>
                </a:solidFill>
                <a:latin typeface="Calibri"/>
                <a:ea typeface="Calibri"/>
                <a:cs typeface="Calibri"/>
                <a:sym typeface="Calibri"/>
              </a:defRPr>
            </a:lvl3pPr>
            <a:lvl4pPr marL="0" marR="0" lvl="3" indent="0" algn="r" rtl="0">
              <a:spcBef>
                <a:spcPts val="0"/>
              </a:spcBef>
              <a:buNone/>
              <a:defRPr sz="1050" b="0" i="0" u="none" strike="noStrike" cap="none">
                <a:solidFill>
                  <a:schemeClr val="dk2"/>
                </a:solidFill>
                <a:latin typeface="Calibri"/>
                <a:ea typeface="Calibri"/>
                <a:cs typeface="Calibri"/>
                <a:sym typeface="Calibri"/>
              </a:defRPr>
            </a:lvl4pPr>
            <a:lvl5pPr marL="0" marR="0" lvl="4" indent="0" algn="r" rtl="0">
              <a:spcBef>
                <a:spcPts val="0"/>
              </a:spcBef>
              <a:buNone/>
              <a:defRPr sz="1050" b="0" i="0" u="none" strike="noStrike" cap="none">
                <a:solidFill>
                  <a:schemeClr val="dk2"/>
                </a:solidFill>
                <a:latin typeface="Calibri"/>
                <a:ea typeface="Calibri"/>
                <a:cs typeface="Calibri"/>
                <a:sym typeface="Calibri"/>
              </a:defRPr>
            </a:lvl5pPr>
            <a:lvl6pPr marL="0" marR="0" lvl="5" indent="0" algn="r" rtl="0">
              <a:spcBef>
                <a:spcPts val="0"/>
              </a:spcBef>
              <a:buNone/>
              <a:defRPr sz="1050" b="0" i="0" u="none" strike="noStrike" cap="none">
                <a:solidFill>
                  <a:schemeClr val="dk2"/>
                </a:solidFill>
                <a:latin typeface="Calibri"/>
                <a:ea typeface="Calibri"/>
                <a:cs typeface="Calibri"/>
                <a:sym typeface="Calibri"/>
              </a:defRPr>
            </a:lvl6pPr>
            <a:lvl7pPr marL="0" marR="0" lvl="6" indent="0" algn="r" rtl="0">
              <a:spcBef>
                <a:spcPts val="0"/>
              </a:spcBef>
              <a:buNone/>
              <a:defRPr sz="1050" b="0" i="0" u="none" strike="noStrike" cap="none">
                <a:solidFill>
                  <a:schemeClr val="dk2"/>
                </a:solidFill>
                <a:latin typeface="Calibri"/>
                <a:ea typeface="Calibri"/>
                <a:cs typeface="Calibri"/>
                <a:sym typeface="Calibri"/>
              </a:defRPr>
            </a:lvl7pPr>
            <a:lvl8pPr marL="0" marR="0" lvl="7" indent="0" algn="r" rtl="0">
              <a:spcBef>
                <a:spcPts val="0"/>
              </a:spcBef>
              <a:buNone/>
              <a:defRPr sz="1050" b="0" i="0" u="none" strike="noStrike" cap="none">
                <a:solidFill>
                  <a:schemeClr val="dk2"/>
                </a:solidFill>
                <a:latin typeface="Calibri"/>
                <a:ea typeface="Calibri"/>
                <a:cs typeface="Calibri"/>
                <a:sym typeface="Calibri"/>
              </a:defRPr>
            </a:lvl8pPr>
            <a:lvl9pPr marL="0" marR="0" lvl="8" indent="0" algn="r" rtl="0">
              <a:spcBef>
                <a:spcPts val="0"/>
              </a:spcBef>
              <a:buNone/>
              <a:defRPr sz="1050" b="0" i="0" u="none" strike="noStrike" cap="none">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
        <p:cNvGrpSpPr/>
        <p:nvPr/>
      </p:nvGrpSpPr>
      <p:grpSpPr>
        <a:xfrm>
          <a:off x="0" y="0"/>
          <a:ext cx="0" cy="0"/>
          <a:chOff x="0" y="0"/>
          <a:chExt cx="0" cy="0"/>
        </a:xfrm>
      </p:grpSpPr>
      <p:sp>
        <p:nvSpPr>
          <p:cNvPr id="37" name="Google Shape;37;p4"/>
          <p:cNvSpPr/>
          <p:nvPr/>
        </p:nvSpPr>
        <p:spPr>
          <a:xfrm>
            <a:off x="2381"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4"/>
          <p:cNvSpPr/>
          <p:nvPr/>
        </p:nvSpPr>
        <p:spPr>
          <a:xfrm>
            <a:off x="11"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4"/>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822960" y="1845734"/>
            <a:ext cx="7543800" cy="4023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5" name="Google Shape;45;p5"/>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5"/>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5"/>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6"/>
          <p:cNvSpPr/>
          <p:nvPr/>
        </p:nvSpPr>
        <p:spPr>
          <a:xfrm>
            <a:off x="2381"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50;p6"/>
          <p:cNvSpPr/>
          <p:nvPr/>
        </p:nvSpPr>
        <p:spPr>
          <a:xfrm>
            <a:off x="11"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6"/>
          <p:cNvSpPr txBox="1">
            <a:spLocks noGrp="1"/>
          </p:cNvSpPr>
          <p:nvPr>
            <p:ph type="title"/>
          </p:nvPr>
        </p:nvSpPr>
        <p:spPr>
          <a:xfrm>
            <a:off x="822960" y="758952"/>
            <a:ext cx="7543800" cy="35661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6"/>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53" name="Google Shape;53;p6"/>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6"/>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cxnSp>
        <p:nvCxnSpPr>
          <p:cNvPr id="56" name="Google Shape;56;p6"/>
          <p:cNvCxnSpPr/>
          <p:nvPr/>
        </p:nvCxnSpPr>
        <p:spPr>
          <a:xfrm>
            <a:off x="905744" y="43434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7"/>
          <p:cNvSpPr txBox="1">
            <a:spLocks noGrp="1"/>
          </p:cNvSpPr>
          <p:nvPr>
            <p:ph type="body" idx="1"/>
          </p:nvPr>
        </p:nvSpPr>
        <p:spPr>
          <a:xfrm>
            <a:off x="822959" y="1845734"/>
            <a:ext cx="3703200" cy="4023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0" name="Google Shape;60;p7"/>
          <p:cNvSpPr txBox="1">
            <a:spLocks noGrp="1"/>
          </p:cNvSpPr>
          <p:nvPr>
            <p:ph type="body" idx="2"/>
          </p:nvPr>
        </p:nvSpPr>
        <p:spPr>
          <a:xfrm>
            <a:off x="4663440" y="1845735"/>
            <a:ext cx="3703200" cy="4023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1" name="Google Shape;61;p7"/>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7"/>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7"/>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8"/>
          <p:cNvSpPr txBox="1">
            <a:spLocks noGrp="1"/>
          </p:cNvSpPr>
          <p:nvPr>
            <p:ph type="body" idx="1"/>
          </p:nvPr>
        </p:nvSpPr>
        <p:spPr>
          <a:xfrm>
            <a:off x="822960" y="1846052"/>
            <a:ext cx="3703200" cy="7362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7" name="Google Shape;67;p8"/>
          <p:cNvSpPr txBox="1">
            <a:spLocks noGrp="1"/>
          </p:cNvSpPr>
          <p:nvPr>
            <p:ph type="body" idx="2"/>
          </p:nvPr>
        </p:nvSpPr>
        <p:spPr>
          <a:xfrm>
            <a:off x="822960" y="2582334"/>
            <a:ext cx="3703200" cy="3378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8" name="Google Shape;68;p8"/>
          <p:cNvSpPr txBox="1">
            <a:spLocks noGrp="1"/>
          </p:cNvSpPr>
          <p:nvPr>
            <p:ph type="body" idx="3"/>
          </p:nvPr>
        </p:nvSpPr>
        <p:spPr>
          <a:xfrm>
            <a:off x="4663440" y="1846052"/>
            <a:ext cx="3703200" cy="7362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9" name="Google Shape;69;p8"/>
          <p:cNvSpPr txBox="1">
            <a:spLocks noGrp="1"/>
          </p:cNvSpPr>
          <p:nvPr>
            <p:ph type="body" idx="4"/>
          </p:nvPr>
        </p:nvSpPr>
        <p:spPr>
          <a:xfrm>
            <a:off x="4663440" y="2582334"/>
            <a:ext cx="3703200" cy="3378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Google Shape;70;p8"/>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9"/>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0" y="4953000"/>
            <a:ext cx="91416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Google Shape;80;p10"/>
          <p:cNvSpPr/>
          <p:nvPr/>
        </p:nvSpPr>
        <p:spPr>
          <a:xfrm>
            <a:off x="11" y="491507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10"/>
          <p:cNvSpPr txBox="1">
            <a:spLocks noGrp="1"/>
          </p:cNvSpPr>
          <p:nvPr>
            <p:ph type="title"/>
          </p:nvPr>
        </p:nvSpPr>
        <p:spPr>
          <a:xfrm>
            <a:off x="822960" y="5074920"/>
            <a:ext cx="7584900" cy="822900"/>
          </a:xfrm>
          <a:prstGeom prst="rect">
            <a:avLst/>
          </a:prstGeom>
          <a:noFill/>
          <a:ln>
            <a:noFill/>
          </a:ln>
        </p:spPr>
        <p:txBody>
          <a:bodyPr spcFirstLastPara="1" wrap="square" lIns="91425" tIns="0" rIns="91425" bIns="0" anchor="b" anchorCtr="0"/>
          <a:lstStyle>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a:spLocks noGrp="1"/>
          </p:cNvSpPr>
          <p:nvPr>
            <p:ph type="pic" idx="2"/>
          </p:nvPr>
        </p:nvSpPr>
        <p:spPr>
          <a:xfrm>
            <a:off x="11" y="0"/>
            <a:ext cx="9144000" cy="4915200"/>
          </a:xfrm>
          <a:prstGeom prst="rect">
            <a:avLst/>
          </a:prstGeom>
          <a:blipFill rotWithShape="1">
            <a:blip r:embed="rId2">
              <a:alphaModFix/>
            </a:blip>
            <a:stretch>
              <a:fillRect/>
            </a:stretch>
          </a:blipFill>
          <a:ln>
            <a:noFill/>
          </a:ln>
        </p:spPr>
        <p:txBody>
          <a:bodyPr spcFirstLastPara="1" wrap="square" lIns="457200" tIns="457200" rIns="0" bIns="45700"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10"/>
          <p:cNvSpPr txBox="1">
            <a:spLocks noGrp="1"/>
          </p:cNvSpPr>
          <p:nvPr>
            <p:ph type="body" idx="1"/>
          </p:nvPr>
        </p:nvSpPr>
        <p:spPr>
          <a:xfrm>
            <a:off x="822960" y="5907023"/>
            <a:ext cx="7584900" cy="594300"/>
          </a:xfrm>
          <a:prstGeom prst="rect">
            <a:avLst/>
          </a:prstGeom>
          <a:noFill/>
          <a:ln>
            <a:noFill/>
          </a:ln>
        </p:spPr>
        <p:txBody>
          <a:bodyPr spcFirstLastPara="1" wrap="square" lIns="91425" tIns="0" rIns="91425" bIns="0" anchor="t" anchorCtr="0"/>
          <a:lstStyle>
            <a:lvl1pPr marL="457200" marR="0" lvl="0" indent="-228600" algn="l" rtl="0">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Google Shape;84;p10"/>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6400800"/>
            <a:ext cx="9144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1"/>
          <p:cNvSpPr/>
          <p:nvPr/>
        </p:nvSpPr>
        <p:spPr>
          <a:xfrm>
            <a:off x="0" y="6334316"/>
            <a:ext cx="9144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1"/>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822960" y="1845734"/>
            <a:ext cx="7543800" cy="40233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22960" y="6459785"/>
            <a:ext cx="1854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2764639" y="6459785"/>
            <a:ext cx="3617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7425343" y="6459785"/>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cxnSp>
        <p:nvCxnSpPr>
          <p:cNvPr id="17" name="Google Shape;17;p1"/>
          <p:cNvCxnSpPr/>
          <p:nvPr/>
        </p:nvCxnSpPr>
        <p:spPr>
          <a:xfrm>
            <a:off x="895149" y="1737845"/>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0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medusa-project/kumqua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edusa-project.github.io/cantalou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ctrTitle"/>
          </p:nvPr>
        </p:nvSpPr>
        <p:spPr>
          <a:xfrm>
            <a:off x="822960" y="381875"/>
            <a:ext cx="7543800" cy="27591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262626"/>
              </a:buClr>
              <a:buSzPts val="7200"/>
              <a:buFont typeface="Calibri"/>
              <a:buNone/>
            </a:pPr>
            <a:r>
              <a:rPr lang="fr-FR" sz="4400"/>
              <a:t>Consolidating the Preservation, Description, Discovery, and Access of Digital Archives</a:t>
            </a:r>
            <a:endParaRPr sz="4400" b="0" i="0" u="none" strike="noStrike" cap="none">
              <a:solidFill>
                <a:srgbClr val="262626"/>
              </a:solidFill>
              <a:latin typeface="Calibri"/>
              <a:ea typeface="Calibri"/>
              <a:cs typeface="Calibri"/>
              <a:sym typeface="Calibri"/>
            </a:endParaRPr>
          </a:p>
        </p:txBody>
      </p:sp>
      <p:sp>
        <p:nvSpPr>
          <p:cNvPr id="113" name="Google Shape;113;p16"/>
          <p:cNvSpPr txBox="1">
            <a:spLocks noGrp="1"/>
          </p:cNvSpPr>
          <p:nvPr>
            <p:ph type="subTitle" idx="1"/>
          </p:nvPr>
        </p:nvSpPr>
        <p:spPr>
          <a:xfrm>
            <a:off x="901894" y="2619699"/>
            <a:ext cx="7543800" cy="1346400"/>
          </a:xfrm>
          <a:prstGeom prst="rect">
            <a:avLst/>
          </a:prstGeom>
          <a:noFill/>
          <a:ln>
            <a:noFill/>
          </a:ln>
        </p:spPr>
        <p:txBody>
          <a:bodyPr spcFirstLastPara="1" wrap="square" lIns="91425" tIns="45700" rIns="91425" bIns="45700" anchor="t" anchorCtr="0">
            <a:noAutofit/>
          </a:bodyPr>
          <a:lstStyle/>
          <a:p>
            <a:pPr marL="0" lvl="0" indent="0" rtl="0">
              <a:lnSpc>
                <a:spcPct val="70000"/>
              </a:lnSpc>
              <a:spcBef>
                <a:spcPts val="1400"/>
              </a:spcBef>
              <a:spcAft>
                <a:spcPts val="0"/>
              </a:spcAft>
              <a:buClr>
                <a:schemeClr val="accent1"/>
              </a:buClr>
              <a:buSzPts val="2040"/>
              <a:buFont typeface="Calibri"/>
              <a:buNone/>
            </a:pPr>
            <a:r>
              <a:rPr lang="fr-FR"/>
              <a:t>CHRIS PROM (@chrisprom)</a:t>
            </a:r>
            <a:endParaRPr/>
          </a:p>
          <a:p>
            <a:pPr marL="0" marR="0" lvl="0" indent="0" algn="l" rtl="0">
              <a:lnSpc>
                <a:spcPct val="70000"/>
              </a:lnSpc>
              <a:spcBef>
                <a:spcPts val="0"/>
              </a:spcBef>
              <a:spcAft>
                <a:spcPts val="0"/>
              </a:spcAft>
              <a:buClr>
                <a:schemeClr val="accent1"/>
              </a:buClr>
              <a:buSzPts val="2040"/>
              <a:buFont typeface="Calibri"/>
              <a:buNone/>
            </a:pPr>
            <a:r>
              <a:rPr lang="fr-FR" b="0" i="0" u="none" strike="noStrike" cap="none">
                <a:solidFill>
                  <a:schemeClr val="dk2"/>
                </a:solidFill>
                <a:latin typeface="Calibri"/>
                <a:ea typeface="Calibri"/>
                <a:cs typeface="Calibri"/>
                <a:sym typeface="Calibri"/>
              </a:rPr>
              <a:t>KYLE RIMKUS </a:t>
            </a:r>
            <a:endParaRPr/>
          </a:p>
          <a:p>
            <a:pPr marL="0" marR="0" lvl="0" indent="0" algn="l" rtl="0">
              <a:lnSpc>
                <a:spcPct val="70000"/>
              </a:lnSpc>
              <a:spcBef>
                <a:spcPts val="0"/>
              </a:spcBef>
              <a:spcAft>
                <a:spcPts val="0"/>
              </a:spcAft>
              <a:buClr>
                <a:schemeClr val="accent1"/>
              </a:buClr>
              <a:buSzPts val="2040"/>
              <a:buFont typeface="Calibri"/>
              <a:buNone/>
            </a:pPr>
            <a:r>
              <a:rPr lang="fr-FR"/>
              <a:t>BETHANY ANDERSON</a:t>
            </a:r>
            <a:endParaRPr sz="2040" b="0" i="0" u="none" strike="noStrike" cap="none">
              <a:solidFill>
                <a:schemeClr val="dk2"/>
              </a:solidFill>
              <a:latin typeface="Calibri"/>
              <a:ea typeface="Calibri"/>
              <a:cs typeface="Calibri"/>
              <a:sym typeface="Calibri"/>
            </a:endParaRPr>
          </a:p>
        </p:txBody>
      </p:sp>
      <p:sp>
        <p:nvSpPr>
          <p:cNvPr id="114" name="Google Shape;114;p16"/>
          <p:cNvSpPr txBox="1"/>
          <p:nvPr/>
        </p:nvSpPr>
        <p:spPr>
          <a:xfrm>
            <a:off x="822956" y="4509052"/>
            <a:ext cx="7299300" cy="123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20"/>
              <a:buFont typeface="Calibri"/>
              <a:buNone/>
            </a:pPr>
            <a:r>
              <a:rPr lang="fr-FR" sz="2200">
                <a:solidFill>
                  <a:schemeClr val="dk2"/>
                </a:solidFill>
                <a:latin typeface="Calibri"/>
                <a:ea typeface="Calibri"/>
                <a:cs typeface="Calibri"/>
                <a:sym typeface="Calibri"/>
              </a:rPr>
              <a:t>UNIVERSITY OF ILLINOIS AT URBANA-CHAMPAIGN</a:t>
            </a:r>
            <a:endParaRPr sz="220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220"/>
              <a:buFont typeface="Calibri"/>
              <a:buNone/>
            </a:pPr>
            <a:r>
              <a:rPr lang="fr-FR" sz="2220" b="0" i="1" u="none" strike="noStrike" cap="none">
                <a:solidFill>
                  <a:schemeClr val="dk2"/>
                </a:solidFill>
                <a:latin typeface="Calibri"/>
                <a:ea typeface="Calibri"/>
                <a:cs typeface="Calibri"/>
                <a:sym typeface="Calibri"/>
              </a:rPr>
              <a:t>PRESENTED</a:t>
            </a:r>
            <a:r>
              <a:rPr lang="fr-FR" sz="2220" i="1">
                <a:solidFill>
                  <a:schemeClr val="dk2"/>
                </a:solidFill>
                <a:latin typeface="Calibri"/>
                <a:ea typeface="Calibri"/>
                <a:cs typeface="Calibri"/>
                <a:sym typeface="Calibri"/>
              </a:rPr>
              <a:t> 14 AUGUST </a:t>
            </a:r>
            <a:r>
              <a:rPr lang="fr-FR" sz="2220" b="0" i="1" u="none" strike="noStrike" cap="none">
                <a:solidFill>
                  <a:schemeClr val="dk2"/>
                </a:solidFill>
                <a:latin typeface="Calibri"/>
                <a:ea typeface="Calibri"/>
                <a:cs typeface="Calibri"/>
                <a:sym typeface="Calibri"/>
              </a:rPr>
              <a:t> AT THE </a:t>
            </a:r>
            <a:r>
              <a:rPr lang="fr-FR" sz="2220" i="1">
                <a:solidFill>
                  <a:schemeClr val="dk2"/>
                </a:solidFill>
                <a:latin typeface="Calibri"/>
                <a:ea typeface="Calibri"/>
                <a:cs typeface="Calibri"/>
                <a:sym typeface="Calibri"/>
              </a:rPr>
              <a:t>SAA RESEARCH FORUM, </a:t>
            </a:r>
            <a:r>
              <a:rPr lang="fr-FR" sz="2220" b="0" i="1" u="none" strike="noStrike" cap="none">
                <a:solidFill>
                  <a:schemeClr val="dk2"/>
                </a:solidFill>
                <a:latin typeface="Calibri"/>
                <a:ea typeface="Calibri"/>
                <a:cs typeface="Calibri"/>
                <a:sym typeface="Calibri"/>
              </a:rPr>
              <a:t> WASHINGTON, DC</a:t>
            </a:r>
            <a:endParaRPr/>
          </a:p>
        </p:txBody>
      </p:sp>
      <p:pic>
        <p:nvPicPr>
          <p:cNvPr id="115" name="Google Shape;115;p16"/>
          <p:cNvPicPr preferRelativeResize="0"/>
          <p:nvPr/>
        </p:nvPicPr>
        <p:blipFill rotWithShape="1">
          <a:blip r:embed="rId3">
            <a:alphaModFix/>
          </a:blip>
          <a:srcRect/>
          <a:stretch/>
        </p:blipFill>
        <p:spPr>
          <a:xfrm>
            <a:off x="3633129" y="5745347"/>
            <a:ext cx="1764796" cy="30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body" idx="2"/>
          </p:nvPr>
        </p:nvSpPr>
        <p:spPr>
          <a:xfrm>
            <a:off x="277125" y="400380"/>
            <a:ext cx="2400300" cy="3379200"/>
          </a:xfrm>
          <a:prstGeom prst="rect">
            <a:avLst/>
          </a:prstGeom>
        </p:spPr>
        <p:txBody>
          <a:bodyPr spcFirstLastPara="1" wrap="square" lIns="91425" tIns="45700" rIns="91425" bIns="45700" anchor="t" anchorCtr="0">
            <a:noAutofit/>
          </a:bodyPr>
          <a:lstStyle/>
          <a:p>
            <a:pPr marL="0" lvl="0" indent="0" rtl="0">
              <a:lnSpc>
                <a:spcPct val="85000"/>
              </a:lnSpc>
              <a:spcBef>
                <a:spcPts val="0"/>
              </a:spcBef>
              <a:spcAft>
                <a:spcPts val="0"/>
              </a:spcAft>
              <a:buNone/>
            </a:pPr>
            <a:r>
              <a:rPr lang="fr-FR" sz="3600">
                <a:solidFill>
                  <a:schemeClr val="lt1"/>
                </a:solidFill>
              </a:rPr>
              <a:t>Task Force on Technical Approaches for Email Archives</a:t>
            </a:r>
            <a:endParaRPr sz="3600">
              <a:solidFill>
                <a:schemeClr val="lt1"/>
              </a:solidFill>
            </a:endParaRPr>
          </a:p>
          <a:p>
            <a:pPr marL="0" lvl="0" indent="0" rtl="0">
              <a:lnSpc>
                <a:spcPct val="85000"/>
              </a:lnSpc>
              <a:spcBef>
                <a:spcPts val="0"/>
              </a:spcBef>
              <a:spcAft>
                <a:spcPts val="0"/>
              </a:spcAft>
              <a:buNone/>
            </a:pPr>
            <a:endParaRPr sz="3600">
              <a:solidFill>
                <a:schemeClr val="lt1"/>
              </a:solidFill>
            </a:endParaRPr>
          </a:p>
          <a:p>
            <a:pPr marL="0" lvl="0" indent="0" rtl="0">
              <a:lnSpc>
                <a:spcPct val="85000"/>
              </a:lnSpc>
              <a:spcBef>
                <a:spcPts val="0"/>
              </a:spcBef>
              <a:spcAft>
                <a:spcPts val="0"/>
              </a:spcAft>
              <a:buNone/>
            </a:pPr>
            <a:r>
              <a:rPr lang="fr-FR" sz="3000">
                <a:solidFill>
                  <a:schemeClr val="lt1"/>
                </a:solidFill>
              </a:rPr>
              <a:t>www.clir.org/</a:t>
            </a:r>
            <a:endParaRPr sz="3000">
              <a:solidFill>
                <a:schemeClr val="lt1"/>
              </a:solidFill>
            </a:endParaRPr>
          </a:p>
          <a:p>
            <a:pPr marL="0" lvl="0" indent="0" rtl="0">
              <a:lnSpc>
                <a:spcPct val="85000"/>
              </a:lnSpc>
              <a:spcBef>
                <a:spcPts val="0"/>
              </a:spcBef>
              <a:spcAft>
                <a:spcPts val="0"/>
              </a:spcAft>
              <a:buNone/>
            </a:pPr>
            <a:r>
              <a:rPr lang="fr-FR" sz="3000">
                <a:solidFill>
                  <a:schemeClr val="lt1"/>
                </a:solidFill>
              </a:rPr>
              <a:t>pubs/reports/</a:t>
            </a:r>
            <a:endParaRPr sz="3000">
              <a:solidFill>
                <a:schemeClr val="lt1"/>
              </a:solidFill>
            </a:endParaRPr>
          </a:p>
          <a:p>
            <a:pPr marL="0" lvl="0" indent="0" rtl="0">
              <a:lnSpc>
                <a:spcPct val="85000"/>
              </a:lnSpc>
              <a:spcBef>
                <a:spcPts val="0"/>
              </a:spcBef>
              <a:spcAft>
                <a:spcPts val="0"/>
              </a:spcAft>
              <a:buNone/>
            </a:pPr>
            <a:r>
              <a:rPr lang="fr-FR" sz="3000">
                <a:solidFill>
                  <a:schemeClr val="lt1"/>
                </a:solidFill>
              </a:rPr>
              <a:t>pub175</a:t>
            </a:r>
            <a:endParaRPr sz="3000">
              <a:solidFill>
                <a:schemeClr val="lt1"/>
              </a:solidFill>
            </a:endParaRPr>
          </a:p>
          <a:p>
            <a:pPr marL="0" lvl="0" indent="0" rtl="0">
              <a:spcBef>
                <a:spcPts val="1200"/>
              </a:spcBef>
              <a:spcAft>
                <a:spcPts val="200"/>
              </a:spcAft>
              <a:buNone/>
            </a:pPr>
            <a:endParaRPr sz="3000"/>
          </a:p>
        </p:txBody>
      </p:sp>
      <p:pic>
        <p:nvPicPr>
          <p:cNvPr id="191" name="Google Shape;191;p25"/>
          <p:cNvPicPr preferRelativeResize="0"/>
          <p:nvPr/>
        </p:nvPicPr>
        <p:blipFill>
          <a:blip r:embed="rId3">
            <a:alphaModFix/>
          </a:blip>
          <a:stretch>
            <a:fillRect/>
          </a:stretch>
        </p:blipFill>
        <p:spPr>
          <a:xfrm>
            <a:off x="3673950" y="241287"/>
            <a:ext cx="4955100" cy="6375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70700" y="758950"/>
            <a:ext cx="8370900" cy="3566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FR" sz="9600"/>
              <a:t>Interoperability Matters</a:t>
            </a:r>
            <a:endParaRPr sz="9600"/>
          </a:p>
        </p:txBody>
      </p:sp>
      <p:sp>
        <p:nvSpPr>
          <p:cNvPr id="197" name="Google Shape;197;p26"/>
          <p:cNvSpPr txBox="1">
            <a:spLocks noGrp="1"/>
          </p:cNvSpPr>
          <p:nvPr>
            <p:ph type="body" idx="1"/>
          </p:nvPr>
        </p:nvSpPr>
        <p:spPr>
          <a:xfrm>
            <a:off x="822960" y="4453128"/>
            <a:ext cx="7543800" cy="1143000"/>
          </a:xfrm>
          <a:prstGeom prst="rect">
            <a:avLst/>
          </a:prstGeom>
        </p:spPr>
        <p:txBody>
          <a:bodyPr spcFirstLastPara="1" wrap="square" lIns="91425" tIns="45700" rIns="91425" bIns="45700" anchor="t" anchorCtr="0">
            <a:noAutofit/>
          </a:bodyPr>
          <a:lstStyle/>
          <a:p>
            <a:pPr marL="0" lvl="0" indent="0" algn="ctr" rtl="0">
              <a:spcBef>
                <a:spcPts val="1200"/>
              </a:spcBef>
              <a:spcAft>
                <a:spcPts val="200"/>
              </a:spcAft>
              <a:buNone/>
            </a:pPr>
            <a:r>
              <a:rPr lang="fr-FR" sz="3000"/>
              <a:t>(But is it enough?)</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body" idx="2"/>
          </p:nvPr>
        </p:nvSpPr>
        <p:spPr>
          <a:xfrm>
            <a:off x="342900" y="1423425"/>
            <a:ext cx="2690400" cy="3379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Calibri"/>
              <a:buNone/>
            </a:pPr>
            <a:r>
              <a:rPr lang="fr-FR" sz="3000"/>
              <a:t>I</a:t>
            </a:r>
            <a:r>
              <a:rPr lang="fr-FR" sz="3000" b="0" i="0" u="none" strike="noStrike" cap="none">
                <a:solidFill>
                  <a:srgbClr val="FFFFFF"/>
                </a:solidFill>
                <a:latin typeface="Calibri"/>
                <a:ea typeface="Calibri"/>
                <a:cs typeface="Calibri"/>
                <a:sym typeface="Calibri"/>
              </a:rPr>
              <a:t>ntegrated Services for</a:t>
            </a:r>
            <a:r>
              <a:rPr lang="fr-FR" sz="3000"/>
              <a:t>:</a:t>
            </a:r>
            <a:endParaRPr sz="3000"/>
          </a:p>
          <a:p>
            <a:pPr marL="0" marR="0" lvl="0" indent="0" algn="l" rtl="0">
              <a:lnSpc>
                <a:spcPct val="90000"/>
              </a:lnSpc>
              <a:spcBef>
                <a:spcPts val="0"/>
              </a:spcBef>
              <a:spcAft>
                <a:spcPts val="0"/>
              </a:spcAft>
              <a:buClr>
                <a:schemeClr val="accent1"/>
              </a:buClr>
              <a:buSzPts val="2400"/>
              <a:buFont typeface="Calibri"/>
              <a:buNone/>
            </a:pPr>
            <a:endParaRPr sz="3000"/>
          </a:p>
          <a:p>
            <a:pPr marL="0" marR="0" lvl="0" indent="0" algn="l" rtl="0">
              <a:lnSpc>
                <a:spcPct val="90000"/>
              </a:lnSpc>
              <a:spcBef>
                <a:spcPts val="0"/>
              </a:spcBef>
              <a:spcAft>
                <a:spcPts val="0"/>
              </a:spcAft>
              <a:buClr>
                <a:schemeClr val="accent1"/>
              </a:buClr>
              <a:buSzPts val="2400"/>
              <a:buFont typeface="Calibri"/>
              <a:buNone/>
            </a:pPr>
            <a:r>
              <a:rPr lang="fr-FR" sz="3000" b="0" i="0" u="none" strike="noStrike" cap="none">
                <a:solidFill>
                  <a:srgbClr val="FFFFFF"/>
                </a:solidFill>
                <a:latin typeface="Calibri"/>
                <a:ea typeface="Calibri"/>
                <a:cs typeface="Calibri"/>
                <a:sym typeface="Calibri"/>
              </a:rPr>
              <a:t>&gt; Acquisition  </a:t>
            </a:r>
            <a:endParaRPr sz="3000" b="0" i="0" u="none" strike="noStrike" cap="none">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400"/>
              <a:buFont typeface="Calibri"/>
              <a:buNone/>
            </a:pPr>
            <a:r>
              <a:rPr lang="fr-FR" sz="3000" b="0" i="0" u="none" strike="noStrike" cap="none">
                <a:solidFill>
                  <a:srgbClr val="FFFFFF"/>
                </a:solidFill>
                <a:latin typeface="Calibri"/>
                <a:ea typeface="Calibri"/>
                <a:cs typeface="Calibri"/>
                <a:sym typeface="Calibri"/>
              </a:rPr>
              <a:t>&gt; Preservation</a:t>
            </a:r>
            <a:endParaRPr sz="3000" b="0" i="0" u="none" strike="noStrike" cap="none">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400"/>
              <a:buFont typeface="Calibri"/>
              <a:buNone/>
            </a:pPr>
            <a:r>
              <a:rPr lang="fr-FR" sz="3000" b="0" i="0" u="none" strike="noStrike" cap="none">
                <a:solidFill>
                  <a:srgbClr val="FFFFFF"/>
                </a:solidFill>
                <a:latin typeface="Calibri"/>
                <a:ea typeface="Calibri"/>
                <a:cs typeface="Calibri"/>
                <a:sym typeface="Calibri"/>
              </a:rPr>
              <a:t>&gt; Description </a:t>
            </a:r>
            <a:endParaRPr sz="3000" b="0" i="0" u="none" strike="noStrike" cap="none">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400"/>
              <a:buFont typeface="Calibri"/>
              <a:buNone/>
            </a:pPr>
            <a:r>
              <a:rPr lang="fr-FR" sz="3000" b="0" i="0" u="none" strike="noStrike" cap="none">
                <a:solidFill>
                  <a:srgbClr val="FFFFFF"/>
                </a:solidFill>
                <a:latin typeface="Calibri"/>
                <a:ea typeface="Calibri"/>
                <a:cs typeface="Calibri"/>
                <a:sym typeface="Calibri"/>
              </a:rPr>
              <a:t>&gt; Access</a:t>
            </a:r>
            <a:endParaRPr sz="3000"/>
          </a:p>
        </p:txBody>
      </p:sp>
      <p:pic>
        <p:nvPicPr>
          <p:cNvPr id="204" name="Google Shape;204;p27"/>
          <p:cNvPicPr preferRelativeResize="0"/>
          <p:nvPr/>
        </p:nvPicPr>
        <p:blipFill>
          <a:blip r:embed="rId3">
            <a:alphaModFix/>
          </a:blip>
          <a:stretch>
            <a:fillRect/>
          </a:stretch>
        </p:blipFill>
        <p:spPr>
          <a:xfrm>
            <a:off x="3241206" y="1599838"/>
            <a:ext cx="5750719" cy="4722019"/>
          </a:xfrm>
          <a:prstGeom prst="rect">
            <a:avLst/>
          </a:prstGeom>
          <a:noFill/>
          <a:ln>
            <a:noFill/>
          </a:ln>
        </p:spPr>
      </p:pic>
      <p:pic>
        <p:nvPicPr>
          <p:cNvPr id="205" name="Google Shape;205;p27"/>
          <p:cNvPicPr preferRelativeResize="0"/>
          <p:nvPr/>
        </p:nvPicPr>
        <p:blipFill>
          <a:blip r:embed="rId4">
            <a:alphaModFix/>
          </a:blip>
          <a:stretch>
            <a:fillRect/>
          </a:stretch>
        </p:blipFill>
        <p:spPr>
          <a:xfrm>
            <a:off x="3486178" y="228750"/>
            <a:ext cx="5260774" cy="1194675"/>
          </a:xfrm>
          <a:prstGeom prst="rect">
            <a:avLst/>
          </a:prstGeom>
          <a:noFill/>
          <a:ln>
            <a:solidFill>
              <a:srgbClr val="00206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4800" b="0" i="0" u="none" strike="noStrike" cap="none">
                <a:solidFill>
                  <a:srgbClr val="3F3F3F"/>
                </a:solidFill>
                <a:latin typeface="Calibri"/>
                <a:ea typeface="Calibri"/>
                <a:cs typeface="Calibri"/>
                <a:sym typeface="Calibri"/>
              </a:rPr>
              <a:t>Underlying Philosophy</a:t>
            </a:r>
            <a:endParaRPr/>
          </a:p>
        </p:txBody>
      </p:sp>
      <p:sp>
        <p:nvSpPr>
          <p:cNvPr id="212" name="Google Shape;212;p28"/>
          <p:cNvSpPr txBox="1">
            <a:spLocks noGrp="1"/>
          </p:cNvSpPr>
          <p:nvPr>
            <p:ph type="body" idx="1"/>
          </p:nvPr>
        </p:nvSpPr>
        <p:spPr>
          <a:xfrm>
            <a:off x="822960" y="1845734"/>
            <a:ext cx="7543800" cy="4023300"/>
          </a:xfrm>
          <a:prstGeom prst="rect">
            <a:avLst/>
          </a:prstGeom>
          <a:noFill/>
          <a:ln>
            <a:noFill/>
          </a:ln>
        </p:spPr>
        <p:txBody>
          <a:bodyPr spcFirstLastPara="1" wrap="square" lIns="0" tIns="45700" rIns="0" bIns="45700" anchor="t" anchorCtr="0">
            <a:noAutofit/>
          </a:bodyPr>
          <a:lstStyle/>
          <a:p>
            <a:pPr marL="457200" marR="0" lvl="0" indent="-381000" algn="l" rtl="0">
              <a:lnSpc>
                <a:spcPct val="90000"/>
              </a:lnSpc>
              <a:spcBef>
                <a:spcPts val="0"/>
              </a:spcBef>
              <a:spcAft>
                <a:spcPts val="0"/>
              </a:spcAft>
              <a:buClr>
                <a:schemeClr val="dk1"/>
              </a:buClr>
              <a:buSzPts val="2400"/>
              <a:buChar char=" "/>
            </a:pPr>
            <a:r>
              <a:rPr lang="fr-FR" sz="2400" b="0" i="0" u="none" strike="noStrike" cap="none">
                <a:solidFill>
                  <a:schemeClr val="dk1"/>
                </a:solidFill>
                <a:latin typeface="Calibri"/>
                <a:ea typeface="Calibri"/>
                <a:cs typeface="Calibri"/>
                <a:sym typeface="Calibri"/>
              </a:rPr>
              <a:t>Archival description differs from library metadata practices</a:t>
            </a:r>
            <a:r>
              <a:rPr lang="fr-FR" sz="2400">
                <a:solidFill>
                  <a:schemeClr val="dk1"/>
                </a:solidFill>
              </a:rPr>
              <a:t> but our collections will be more accessible when not tracked into ‘archives only’ services</a:t>
            </a:r>
            <a:endParaRPr sz="2400">
              <a:solidFill>
                <a:schemeClr val="dk1"/>
              </a:solidFill>
            </a:endParaRPr>
          </a:p>
          <a:p>
            <a:pPr marL="457200" marR="0" lvl="0" indent="-381000" algn="l" rtl="0">
              <a:lnSpc>
                <a:spcPct val="90000"/>
              </a:lnSpc>
              <a:spcBef>
                <a:spcPts val="0"/>
              </a:spcBef>
              <a:spcAft>
                <a:spcPts val="0"/>
              </a:spcAft>
              <a:buClr>
                <a:schemeClr val="dk1"/>
              </a:buClr>
              <a:buSzPts val="2400"/>
              <a:buChar char=" "/>
            </a:pPr>
            <a:endParaRPr sz="2400">
              <a:solidFill>
                <a:schemeClr val="dk1"/>
              </a:solidFill>
            </a:endParaRPr>
          </a:p>
          <a:p>
            <a:pPr marL="457200" marR="0" lvl="0" indent="-381000" algn="l" rtl="0">
              <a:lnSpc>
                <a:spcPct val="90000"/>
              </a:lnSpc>
              <a:spcBef>
                <a:spcPts val="0"/>
              </a:spcBef>
              <a:spcAft>
                <a:spcPts val="0"/>
              </a:spcAft>
              <a:buClr>
                <a:schemeClr val="dk1"/>
              </a:buClr>
              <a:buSzPts val="2400"/>
              <a:buChar char=" "/>
            </a:pPr>
            <a:r>
              <a:rPr lang="fr-FR" sz="2400">
                <a:solidFill>
                  <a:schemeClr val="dk1"/>
                </a:solidFill>
              </a:rPr>
              <a:t>F</a:t>
            </a:r>
            <a:r>
              <a:rPr lang="fr-FR" sz="2400" b="0" i="0" u="none" strike="noStrike" cap="none">
                <a:solidFill>
                  <a:schemeClr val="dk1"/>
                </a:solidFill>
                <a:latin typeface="Calibri"/>
                <a:ea typeface="Calibri"/>
                <a:cs typeface="Calibri"/>
                <a:sym typeface="Calibri"/>
              </a:rPr>
              <a:t>older and file names contain enough met</a:t>
            </a:r>
            <a:r>
              <a:rPr lang="fr-FR" sz="2400">
                <a:solidFill>
                  <a:schemeClr val="dk1"/>
                </a:solidFill>
              </a:rPr>
              <a:t>adata </a:t>
            </a:r>
            <a:r>
              <a:rPr lang="fr-FR" sz="2400" b="0" i="0" u="none" strike="noStrike" cap="none">
                <a:solidFill>
                  <a:schemeClr val="dk1"/>
                </a:solidFill>
                <a:latin typeface="Calibri"/>
                <a:ea typeface="Calibri"/>
                <a:cs typeface="Calibri"/>
                <a:sym typeface="Calibri"/>
              </a:rPr>
              <a:t>to orient the researcher digging through a collection of interest.</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Char char=" "/>
            </a:pPr>
            <a:endParaRPr sz="2400">
              <a:solidFill>
                <a:schemeClr val="dk1"/>
              </a:solidFill>
            </a:endParaRPr>
          </a:p>
          <a:p>
            <a:pPr marL="457200" marR="0" lvl="0" indent="-381000" algn="l" rtl="0">
              <a:lnSpc>
                <a:spcPct val="90000"/>
              </a:lnSpc>
              <a:spcBef>
                <a:spcPts val="0"/>
              </a:spcBef>
              <a:spcAft>
                <a:spcPts val="0"/>
              </a:spcAft>
              <a:buClr>
                <a:schemeClr val="dk1"/>
              </a:buClr>
              <a:buSzPts val="2400"/>
              <a:buChar char=" "/>
            </a:pPr>
            <a:r>
              <a:rPr lang="fr-FR" sz="2400">
                <a:solidFill>
                  <a:schemeClr val="dk1"/>
                </a:solidFill>
              </a:rPr>
              <a:t>When forming the dissemination packet, we should be less bound by ‘original order’ than by user needs</a:t>
            </a:r>
            <a:endParaRPr sz="2400">
              <a:solidFill>
                <a:schemeClr val="dk1"/>
              </a:solidFill>
            </a:endParaRPr>
          </a:p>
          <a:p>
            <a:pPr marL="91440" marR="0" lvl="0" indent="0" algn="l" rtl="0">
              <a:lnSpc>
                <a:spcPct val="90000"/>
              </a:lnSpc>
              <a:spcBef>
                <a:spcPts val="1400"/>
              </a:spcBef>
              <a:spcAft>
                <a:spcPts val="0"/>
              </a:spcAft>
              <a:buClr>
                <a:schemeClr val="accent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3600" b="1"/>
              <a:t>Aggregation Matters:</a:t>
            </a:r>
            <a:endParaRPr sz="3600" b="1"/>
          </a:p>
          <a:p>
            <a:pPr marL="0" marR="0" lvl="0" indent="0" algn="l" rtl="0">
              <a:lnSpc>
                <a:spcPct val="85000"/>
              </a:lnSpc>
              <a:spcBef>
                <a:spcPts val="0"/>
              </a:spcBef>
              <a:spcAft>
                <a:spcPts val="0"/>
              </a:spcAft>
              <a:buClr>
                <a:srgbClr val="3F3F3F"/>
              </a:buClr>
              <a:buSzPts val="4800"/>
              <a:buFont typeface="Calibri"/>
              <a:buNone/>
            </a:pPr>
            <a:r>
              <a:rPr lang="fr-FR" sz="3600" b="0" i="0" u="none" strike="noStrike" cap="none">
                <a:solidFill>
                  <a:srgbClr val="3F3F3F"/>
                </a:solidFill>
                <a:latin typeface="Calibri"/>
                <a:ea typeface="Calibri"/>
                <a:cs typeface="Calibri"/>
                <a:sym typeface="Calibri"/>
              </a:rPr>
              <a:t>Digital Records File Package Structure </a:t>
            </a:r>
            <a:endParaRPr sz="3600"/>
          </a:p>
        </p:txBody>
      </p:sp>
      <p:pic>
        <p:nvPicPr>
          <p:cNvPr id="219" name="Google Shape;219;p29"/>
          <p:cNvPicPr preferRelativeResize="0">
            <a:picLocks noGrp="1"/>
          </p:cNvPicPr>
          <p:nvPr>
            <p:ph type="body" idx="1"/>
          </p:nvPr>
        </p:nvPicPr>
        <p:blipFill rotWithShape="1">
          <a:blip r:embed="rId3">
            <a:alphaModFix/>
          </a:blip>
          <a:srcRect/>
          <a:stretch/>
        </p:blipFill>
        <p:spPr>
          <a:xfrm>
            <a:off x="822960" y="1980732"/>
            <a:ext cx="4015800" cy="3819300"/>
          </a:xfrm>
          <a:prstGeom prst="rect">
            <a:avLst/>
          </a:prstGeom>
          <a:noFill/>
          <a:ln>
            <a:noFill/>
          </a:ln>
        </p:spPr>
      </p:pic>
      <p:sp>
        <p:nvSpPr>
          <p:cNvPr id="220" name="Google Shape;220;p29"/>
          <p:cNvSpPr txBox="1"/>
          <p:nvPr/>
        </p:nvSpPr>
        <p:spPr>
          <a:xfrm>
            <a:off x="4838720" y="3628075"/>
            <a:ext cx="36807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2200">
                <a:solidFill>
                  <a:schemeClr val="dk1"/>
                </a:solidFill>
                <a:latin typeface="Calibri"/>
                <a:ea typeface="Calibri"/>
                <a:cs typeface="Calibri"/>
                <a:sym typeface="Calibri"/>
              </a:rPr>
              <a:t>Files for open online access</a:t>
            </a:r>
            <a:endParaRPr sz="2200"/>
          </a:p>
        </p:txBody>
      </p:sp>
      <p:cxnSp>
        <p:nvCxnSpPr>
          <p:cNvPr id="221" name="Google Shape;221;p29"/>
          <p:cNvCxnSpPr>
            <a:stCxn id="220" idx="1"/>
          </p:cNvCxnSpPr>
          <p:nvPr/>
        </p:nvCxnSpPr>
        <p:spPr>
          <a:xfrm rot="10800000">
            <a:off x="3749420" y="3749425"/>
            <a:ext cx="1089300" cy="63300"/>
          </a:xfrm>
          <a:prstGeom prst="straightConnector1">
            <a:avLst/>
          </a:prstGeom>
          <a:noFill/>
          <a:ln w="38100" cap="flat" cmpd="sng">
            <a:solidFill>
              <a:schemeClr val="accent2"/>
            </a:solidFill>
            <a:prstDash val="solid"/>
            <a:round/>
            <a:headEnd type="none" w="sm" len="sm"/>
            <a:tailEnd type="triangle" w="med" len="med"/>
          </a:ln>
          <a:effectLst>
            <a:outerShdw blurRad="38100" dist="25400" dir="2700000" algn="br" rotWithShape="0">
              <a:srgbClr val="000000">
                <a:alpha val="60000"/>
              </a:srgbClr>
            </a:outerShdw>
          </a:effectLst>
        </p:spPr>
      </p:cxnSp>
      <p:sp>
        <p:nvSpPr>
          <p:cNvPr id="222" name="Google Shape;222;p29"/>
          <p:cNvSpPr txBox="1"/>
          <p:nvPr/>
        </p:nvSpPr>
        <p:spPr>
          <a:xfrm>
            <a:off x="4838725" y="2684998"/>
            <a:ext cx="3680700" cy="853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2200">
                <a:solidFill>
                  <a:schemeClr val="dk1"/>
                </a:solidFill>
                <a:latin typeface="Calibri"/>
                <a:ea typeface="Calibri"/>
                <a:cs typeface="Calibri"/>
                <a:sym typeface="Calibri"/>
              </a:rPr>
              <a:t>Files for limited (e.g. building) access</a:t>
            </a:r>
            <a:endParaRPr sz="2200"/>
          </a:p>
        </p:txBody>
      </p:sp>
      <p:cxnSp>
        <p:nvCxnSpPr>
          <p:cNvPr id="223" name="Google Shape;223;p29"/>
          <p:cNvCxnSpPr>
            <a:stCxn id="222" idx="1"/>
          </p:cNvCxnSpPr>
          <p:nvPr/>
        </p:nvCxnSpPr>
        <p:spPr>
          <a:xfrm flipH="1">
            <a:off x="4034125" y="3111748"/>
            <a:ext cx="804600" cy="89700"/>
          </a:xfrm>
          <a:prstGeom prst="straightConnector1">
            <a:avLst/>
          </a:prstGeom>
          <a:noFill/>
          <a:ln w="38100" cap="flat" cmpd="sng">
            <a:solidFill>
              <a:schemeClr val="accent2"/>
            </a:solidFill>
            <a:prstDash val="solid"/>
            <a:round/>
            <a:headEnd type="none" w="sm" len="sm"/>
            <a:tailEnd type="triangle" w="med" len="med"/>
          </a:ln>
          <a:effectLst>
            <a:outerShdw blurRad="38100" dist="25400" dir="2700000" algn="br" rotWithShape="0">
              <a:srgbClr val="000000">
                <a:alpha val="60000"/>
              </a:srgbClr>
            </a:outerShdw>
          </a:effectLst>
        </p:spPr>
      </p:cxnSp>
      <p:sp>
        <p:nvSpPr>
          <p:cNvPr id="224" name="Google Shape;224;p29"/>
          <p:cNvSpPr txBox="1"/>
          <p:nvPr/>
        </p:nvSpPr>
        <p:spPr>
          <a:xfrm>
            <a:off x="4838700" y="4173925"/>
            <a:ext cx="3680700" cy="120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2200">
                <a:solidFill>
                  <a:schemeClr val="dk1"/>
                </a:solidFill>
                <a:latin typeface="Calibri"/>
                <a:ea typeface="Calibri"/>
                <a:cs typeface="Calibri"/>
                <a:sym typeface="Calibri"/>
              </a:rPr>
              <a:t>“Preservation documentation information” (manifests, donor corresp, logs, etc.)</a:t>
            </a:r>
            <a:endParaRPr sz="2200"/>
          </a:p>
        </p:txBody>
      </p:sp>
      <p:cxnSp>
        <p:nvCxnSpPr>
          <p:cNvPr id="225" name="Google Shape;225;p29"/>
          <p:cNvCxnSpPr>
            <a:stCxn id="224" idx="1"/>
          </p:cNvCxnSpPr>
          <p:nvPr/>
        </p:nvCxnSpPr>
        <p:spPr>
          <a:xfrm rot="10800000">
            <a:off x="2611500" y="4449925"/>
            <a:ext cx="2227200" cy="324300"/>
          </a:xfrm>
          <a:prstGeom prst="straightConnector1">
            <a:avLst/>
          </a:prstGeom>
          <a:noFill/>
          <a:ln w="38100" cap="flat" cmpd="sng">
            <a:solidFill>
              <a:schemeClr val="accent2"/>
            </a:solidFill>
            <a:prstDash val="solid"/>
            <a:round/>
            <a:headEnd type="none" w="sm" len="sm"/>
            <a:tailEnd type="triangle" w="med" len="med"/>
          </a:ln>
          <a:effectLst>
            <a:outerShdw blurRad="38100" dist="25400" dir="2700000" algn="br" rotWithShape="0">
              <a:srgbClr val="000000">
                <a:alpha val="60000"/>
              </a:srgbClr>
            </a:outerShdw>
          </a:effectLst>
        </p:spPr>
      </p:cxnSp>
      <p:sp>
        <p:nvSpPr>
          <p:cNvPr id="226" name="Google Shape;226;p29"/>
          <p:cNvSpPr txBox="1"/>
          <p:nvPr/>
        </p:nvSpPr>
        <p:spPr>
          <a:xfrm>
            <a:off x="4838719" y="1831613"/>
            <a:ext cx="3680700" cy="525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2200">
                <a:solidFill>
                  <a:schemeClr val="dk1"/>
                </a:solidFill>
                <a:latin typeface="Calibri"/>
                <a:ea typeface="Calibri"/>
                <a:cs typeface="Calibri"/>
                <a:sym typeface="Calibri"/>
              </a:rPr>
              <a:t>Files arranged for user access</a:t>
            </a:r>
            <a:endParaRPr sz="2200"/>
          </a:p>
        </p:txBody>
      </p:sp>
      <p:cxnSp>
        <p:nvCxnSpPr>
          <p:cNvPr id="227" name="Google Shape;227;p29"/>
          <p:cNvCxnSpPr/>
          <p:nvPr/>
        </p:nvCxnSpPr>
        <p:spPr>
          <a:xfrm flipH="1">
            <a:off x="3560112" y="2120856"/>
            <a:ext cx="1278600" cy="234900"/>
          </a:xfrm>
          <a:prstGeom prst="straightConnector1">
            <a:avLst/>
          </a:prstGeom>
          <a:noFill/>
          <a:ln w="38100" cap="flat" cmpd="sng">
            <a:solidFill>
              <a:schemeClr val="accent2"/>
            </a:solidFill>
            <a:prstDash val="solid"/>
            <a:round/>
            <a:headEnd type="none" w="sm" len="sm"/>
            <a:tailEnd type="triangle" w="med" len="med"/>
          </a:ln>
          <a:effectLst>
            <a:outerShdw blurRad="38100" dist="25400" dir="2700000" algn="br" rotWithShape="0">
              <a:srgbClr val="000000">
                <a:alpha val="60000"/>
              </a:srgbClr>
            </a:outerShdw>
          </a:effectLst>
        </p:spPr>
      </p:cxnSp>
      <p:sp>
        <p:nvSpPr>
          <p:cNvPr id="228" name="Google Shape;228;p29"/>
          <p:cNvSpPr txBox="1"/>
          <p:nvPr/>
        </p:nvSpPr>
        <p:spPr>
          <a:xfrm>
            <a:off x="4838700" y="5560950"/>
            <a:ext cx="3680700" cy="853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2200">
                <a:solidFill>
                  <a:schemeClr val="dk1"/>
                </a:solidFill>
                <a:latin typeface="Calibri"/>
                <a:ea typeface="Calibri"/>
                <a:cs typeface="Calibri"/>
                <a:sym typeface="Calibri"/>
              </a:rPr>
              <a:t>Files before processing (archivist access only)</a:t>
            </a:r>
            <a:endParaRPr sz="2200"/>
          </a:p>
        </p:txBody>
      </p:sp>
      <p:cxnSp>
        <p:nvCxnSpPr>
          <p:cNvPr id="229" name="Google Shape;229;p29"/>
          <p:cNvCxnSpPr>
            <a:stCxn id="228" idx="1"/>
          </p:cNvCxnSpPr>
          <p:nvPr/>
        </p:nvCxnSpPr>
        <p:spPr>
          <a:xfrm rot="10800000">
            <a:off x="4188000" y="5297700"/>
            <a:ext cx="650700" cy="690000"/>
          </a:xfrm>
          <a:prstGeom prst="straightConnector1">
            <a:avLst/>
          </a:prstGeom>
          <a:noFill/>
          <a:ln w="38100" cap="flat" cmpd="sng">
            <a:solidFill>
              <a:schemeClr val="accent2"/>
            </a:solidFill>
            <a:prstDash val="solid"/>
            <a:round/>
            <a:headEnd type="none" w="sm" len="sm"/>
            <a:tailEnd type="triangle" w="med" len="med"/>
          </a:ln>
          <a:effectLst>
            <a:outerShdw blurRad="38100" dist="25400" dir="2700000" algn="br" rotWithShape="0">
              <a:srgbClr val="000000">
                <a:alpha val="60000"/>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311700" y="593367"/>
            <a:ext cx="8520600" cy="7635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fr-FR" sz="3600"/>
              <a:t>Sample Accession</a:t>
            </a:r>
            <a:endParaRPr sz="3600"/>
          </a:p>
        </p:txBody>
      </p:sp>
      <p:sp>
        <p:nvSpPr>
          <p:cNvPr id="236" name="Google Shape;236;p30"/>
          <p:cNvSpPr txBox="1">
            <a:spLocks noGrp="1"/>
          </p:cNvSpPr>
          <p:nvPr>
            <p:ph type="body" idx="1"/>
          </p:nvPr>
        </p:nvSpPr>
        <p:spPr>
          <a:xfrm>
            <a:off x="5868150" y="2859375"/>
            <a:ext cx="3099900" cy="1713600"/>
          </a:xfrm>
          <a:prstGeom prst="rect">
            <a:avLst/>
          </a:prstGeom>
          <a:ln w="28575" cap="flat" cmpd="sng">
            <a:solidFill>
              <a:srgbClr val="FF0000"/>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1200"/>
              </a:spcBef>
              <a:spcAft>
                <a:spcPts val="0"/>
              </a:spcAft>
              <a:buNone/>
            </a:pPr>
            <a:r>
              <a:rPr lang="fr-FR" sz="3600" b="1" i="1">
                <a:solidFill>
                  <a:srgbClr val="FF0000"/>
                </a:solidFill>
              </a:rPr>
              <a:t> 16,895 items </a:t>
            </a:r>
            <a:endParaRPr sz="3600" b="1" i="1">
              <a:solidFill>
                <a:srgbClr val="FF0000"/>
              </a:solidFill>
            </a:endParaRPr>
          </a:p>
          <a:p>
            <a:pPr marL="0" lvl="0" indent="0" algn="ctr">
              <a:spcBef>
                <a:spcPts val="1200"/>
              </a:spcBef>
              <a:spcAft>
                <a:spcPts val="200"/>
              </a:spcAft>
              <a:buNone/>
            </a:pPr>
            <a:r>
              <a:rPr lang="fr-FR" sz="3600" b="1" i="1">
                <a:solidFill>
                  <a:srgbClr val="FF0000"/>
                </a:solidFill>
              </a:rPr>
              <a:t>18.26 GB</a:t>
            </a:r>
            <a:endParaRPr sz="3600" b="1" i="1">
              <a:solidFill>
                <a:srgbClr val="FF0000"/>
              </a:solidFill>
            </a:endParaRPr>
          </a:p>
        </p:txBody>
      </p:sp>
      <p:pic>
        <p:nvPicPr>
          <p:cNvPr id="237" name="Google Shape;237;p30"/>
          <p:cNvPicPr preferRelativeResize="0"/>
          <p:nvPr/>
        </p:nvPicPr>
        <p:blipFill>
          <a:blip r:embed="rId3">
            <a:alphaModFix/>
          </a:blip>
          <a:stretch>
            <a:fillRect/>
          </a:stretch>
        </p:blipFill>
        <p:spPr>
          <a:xfrm>
            <a:off x="222799" y="1609550"/>
            <a:ext cx="5184475" cy="4213250"/>
          </a:xfrm>
          <a:prstGeom prst="rect">
            <a:avLst/>
          </a:prstGeom>
          <a:noFill/>
          <a:ln w="9525" cap="flat" cmpd="sng">
            <a:solidFill>
              <a:srgbClr val="07376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3600" b="0" i="0" u="none" strike="noStrike" cap="none">
                <a:solidFill>
                  <a:srgbClr val="3F3F3F"/>
                </a:solidFill>
                <a:latin typeface="Calibri"/>
                <a:ea typeface="Calibri"/>
                <a:cs typeface="Calibri"/>
                <a:sym typeface="Calibri"/>
              </a:rPr>
              <a:t>Inferring Meaning from Context</a:t>
            </a:r>
            <a:endParaRPr sz="3600"/>
          </a:p>
        </p:txBody>
      </p:sp>
      <p:pic>
        <p:nvPicPr>
          <p:cNvPr id="244" name="Google Shape;244;p31"/>
          <p:cNvPicPr preferRelativeResize="0">
            <a:picLocks noGrp="1"/>
          </p:cNvPicPr>
          <p:nvPr>
            <p:ph type="body" idx="1"/>
          </p:nvPr>
        </p:nvPicPr>
        <p:blipFill rotWithShape="1">
          <a:blip r:embed="rId3">
            <a:alphaModFix/>
          </a:blip>
          <a:srcRect/>
          <a:stretch/>
        </p:blipFill>
        <p:spPr>
          <a:xfrm>
            <a:off x="822956" y="953075"/>
            <a:ext cx="7234800" cy="54984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4800" b="0" i="0" u="none" strike="noStrike" cap="none">
                <a:solidFill>
                  <a:srgbClr val="3F3F3F"/>
                </a:solidFill>
                <a:latin typeface="Calibri"/>
                <a:ea typeface="Calibri"/>
                <a:cs typeface="Calibri"/>
                <a:sym typeface="Calibri"/>
              </a:rPr>
              <a:t>Benefits</a:t>
            </a:r>
            <a:endParaRPr/>
          </a:p>
        </p:txBody>
      </p:sp>
      <p:sp>
        <p:nvSpPr>
          <p:cNvPr id="251" name="Google Shape;251;p32"/>
          <p:cNvSpPr txBox="1">
            <a:spLocks noGrp="1"/>
          </p:cNvSpPr>
          <p:nvPr>
            <p:ph type="body" idx="1"/>
          </p:nvPr>
        </p:nvSpPr>
        <p:spPr>
          <a:xfrm>
            <a:off x="822960" y="1845734"/>
            <a:ext cx="7543800" cy="40233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fr-FR" sz="2800" b="0" i="0" u="none" strike="noStrike" cap="none">
                <a:solidFill>
                  <a:schemeClr val="dk1"/>
                </a:solidFill>
                <a:latin typeface="Calibri"/>
                <a:ea typeface="Calibri"/>
                <a:cs typeface="Calibri"/>
                <a:sym typeface="Calibri"/>
              </a:rPr>
              <a:t>Archivists can spend most of </a:t>
            </a:r>
            <a:r>
              <a:rPr lang="fr-FR" sz="2800">
                <a:solidFill>
                  <a:schemeClr val="dk1"/>
                </a:solidFill>
              </a:rPr>
              <a:t>our </a:t>
            </a:r>
            <a:r>
              <a:rPr lang="fr-FR" sz="2800" b="0" i="0" u="none" strike="noStrike" cap="none">
                <a:solidFill>
                  <a:schemeClr val="dk1"/>
                </a:solidFill>
                <a:latin typeface="Calibri"/>
                <a:ea typeface="Calibri"/>
                <a:cs typeface="Calibri"/>
                <a:sym typeface="Calibri"/>
              </a:rPr>
              <a:t>time preparing an archival packet that is arranged to meet user needs</a:t>
            </a:r>
            <a:r>
              <a:rPr lang="fr-FR" sz="2800">
                <a:solidFill>
                  <a:schemeClr val="dk1"/>
                </a:solidFill>
              </a:rPr>
              <a:t>: That is, to a</a:t>
            </a:r>
            <a:r>
              <a:rPr lang="fr-FR" sz="2800" b="0" i="0" u="none" strike="noStrike" cap="none">
                <a:solidFill>
                  <a:schemeClr val="dk1"/>
                </a:solidFill>
                <a:latin typeface="Calibri"/>
                <a:ea typeface="Calibri"/>
                <a:cs typeface="Calibri"/>
                <a:sym typeface="Calibri"/>
              </a:rPr>
              <a:t>rrange the files in a particular way, and to title the files and folders in a way to reflect those decisions. </a:t>
            </a:r>
            <a:endParaRPr sz="2800"/>
          </a:p>
          <a:p>
            <a:pPr marL="0" marR="0" lvl="0" indent="0" algn="l" rtl="0">
              <a:lnSpc>
                <a:spcPct val="90000"/>
              </a:lnSpc>
              <a:spcBef>
                <a:spcPts val="600"/>
              </a:spcBef>
              <a:spcAft>
                <a:spcPts val="0"/>
              </a:spcAft>
              <a:buNone/>
            </a:pPr>
            <a:endParaRPr sz="2800">
              <a:solidFill>
                <a:schemeClr val="dk1"/>
              </a:solidFill>
            </a:endParaRPr>
          </a:p>
          <a:p>
            <a:pPr marL="0" marR="0" lvl="0" indent="0" algn="l" rtl="0">
              <a:lnSpc>
                <a:spcPct val="90000"/>
              </a:lnSpc>
              <a:spcBef>
                <a:spcPts val="600"/>
              </a:spcBef>
              <a:spcAft>
                <a:spcPts val="0"/>
              </a:spcAft>
              <a:buNone/>
            </a:pPr>
            <a:r>
              <a:rPr lang="fr-FR" sz="2800" b="0" i="0" u="none" strike="noStrike" cap="none">
                <a:solidFill>
                  <a:schemeClr val="dk1"/>
                </a:solidFill>
                <a:latin typeface="Calibri"/>
                <a:ea typeface="Calibri"/>
                <a:cs typeface="Calibri"/>
                <a:sym typeface="Calibri"/>
              </a:rPr>
              <a:t>The digital library system ‘reads’ and represents their decisions automatically, without the need to create a separate set of metadata in a finding aid or archival management system. </a:t>
            </a:r>
            <a:endParaRPr sz="2800" b="0" i="0" u="none" strike="noStrike" cap="none">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441769" y="180397"/>
            <a:ext cx="11360700" cy="1586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fr-FR" sz="3600" b="1"/>
              <a:t>Design Matters:</a:t>
            </a:r>
            <a:r>
              <a:rPr lang="fr-FR" sz="3600"/>
              <a:t> </a:t>
            </a:r>
            <a:endParaRPr sz="3600"/>
          </a:p>
          <a:p>
            <a:pPr marL="0" lvl="0" indent="0" rtl="0">
              <a:spcBef>
                <a:spcPts val="0"/>
              </a:spcBef>
              <a:spcAft>
                <a:spcPts val="0"/>
              </a:spcAft>
              <a:buNone/>
            </a:pPr>
            <a:r>
              <a:rPr lang="fr-FR" sz="3600"/>
              <a:t>Flexible Metadata Profiles and Ingest Routes</a:t>
            </a:r>
            <a:endParaRPr sz="3600"/>
          </a:p>
        </p:txBody>
      </p:sp>
      <p:sp>
        <p:nvSpPr>
          <p:cNvPr id="257" name="Google Shape;257;p33"/>
          <p:cNvSpPr txBox="1">
            <a:spLocks noGrp="1"/>
          </p:cNvSpPr>
          <p:nvPr>
            <p:ph type="body" idx="1"/>
          </p:nvPr>
        </p:nvSpPr>
        <p:spPr>
          <a:xfrm>
            <a:off x="238850" y="5473308"/>
            <a:ext cx="8520600" cy="4555200"/>
          </a:xfrm>
          <a:prstGeom prst="rect">
            <a:avLst/>
          </a:prstGeom>
        </p:spPr>
        <p:txBody>
          <a:bodyPr spcFirstLastPara="1" wrap="square" lIns="0" tIns="45700" rIns="0" bIns="45700" anchor="t" anchorCtr="0">
            <a:noAutofit/>
          </a:bodyPr>
          <a:lstStyle/>
          <a:p>
            <a:pPr marL="0" lvl="0" indent="0" algn="ctr" rtl="0">
              <a:spcBef>
                <a:spcPts val="1200"/>
              </a:spcBef>
              <a:spcAft>
                <a:spcPts val="200"/>
              </a:spcAft>
              <a:buNone/>
            </a:pPr>
            <a:r>
              <a:rPr lang="fr-FR" sz="3600"/>
              <a:t>https://digital.library.illinois.edu</a:t>
            </a:r>
            <a:endParaRPr sz="3600"/>
          </a:p>
        </p:txBody>
      </p:sp>
      <p:pic>
        <p:nvPicPr>
          <p:cNvPr id="258" name="Google Shape;258;p33"/>
          <p:cNvPicPr preferRelativeResize="0"/>
          <p:nvPr/>
        </p:nvPicPr>
        <p:blipFill>
          <a:blip r:embed="rId3">
            <a:alphaModFix/>
          </a:blip>
          <a:stretch>
            <a:fillRect/>
          </a:stretch>
        </p:blipFill>
        <p:spPr>
          <a:xfrm>
            <a:off x="1203189" y="1911851"/>
            <a:ext cx="6591906" cy="3416400"/>
          </a:xfrm>
          <a:prstGeom prst="rect">
            <a:avLst/>
          </a:prstGeom>
          <a:noFill/>
          <a:ln w="19050" cap="flat" cmpd="sng">
            <a:solidFill>
              <a:srgbClr val="1F394D"/>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4" descr="DLS Import Items menu.png"/>
          <p:cNvPicPr preferRelativeResize="0">
            <a:picLocks noGrp="1"/>
          </p:cNvPicPr>
          <p:nvPr>
            <p:ph type="body" idx="1"/>
          </p:nvPr>
        </p:nvPicPr>
        <p:blipFill rotWithShape="1">
          <a:blip r:embed="rId3">
            <a:alphaModFix/>
          </a:blip>
          <a:srcRect/>
          <a:stretch/>
        </p:blipFill>
        <p:spPr>
          <a:xfrm>
            <a:off x="1726407" y="1371224"/>
            <a:ext cx="5561700" cy="4963200"/>
          </a:xfrm>
          <a:prstGeom prst="rect">
            <a:avLst/>
          </a:prstGeom>
          <a:noFill/>
          <a:ln w="28575" cap="flat" cmpd="sng">
            <a:solidFill>
              <a:srgbClr val="073763"/>
            </a:solidFill>
            <a:prstDash val="solid"/>
            <a:round/>
            <a:headEnd type="none" w="sm" len="sm"/>
            <a:tailEnd type="none" w="sm" len="sm"/>
          </a:ln>
        </p:spPr>
      </p:pic>
      <p:sp>
        <p:nvSpPr>
          <p:cNvPr id="265" name="Google Shape;265;p34"/>
          <p:cNvSpPr txBox="1"/>
          <p:nvPr/>
        </p:nvSpPr>
        <p:spPr>
          <a:xfrm>
            <a:off x="642244" y="289075"/>
            <a:ext cx="7730100" cy="773100"/>
          </a:xfrm>
          <a:prstGeom prst="rect">
            <a:avLst/>
          </a:prstGeom>
          <a:noFill/>
          <a:ln>
            <a:noFill/>
          </a:ln>
        </p:spPr>
        <p:txBody>
          <a:bodyPr spcFirstLastPara="1" wrap="square" lIns="91425" tIns="91425" rIns="91425" bIns="91425" anchor="t" anchorCtr="0">
            <a:noAutofit/>
          </a:bodyPr>
          <a:lstStyle/>
          <a:p>
            <a:pPr marL="0" lvl="0" indent="0" rtl="0">
              <a:lnSpc>
                <a:spcPct val="85000"/>
              </a:lnSpc>
              <a:spcBef>
                <a:spcPts val="0"/>
              </a:spcBef>
              <a:spcAft>
                <a:spcPts val="0"/>
              </a:spcAft>
              <a:buClr>
                <a:srgbClr val="3F3F3F"/>
              </a:buClr>
              <a:buSzPts val="4800"/>
              <a:buFont typeface="Calibri"/>
              <a:buNone/>
            </a:pPr>
            <a:r>
              <a:rPr lang="fr-FR" sz="3600">
                <a:solidFill>
                  <a:srgbClr val="3F3F3F"/>
                </a:solidFill>
                <a:latin typeface="Calibri"/>
                <a:ea typeface="Calibri"/>
                <a:cs typeface="Calibri"/>
                <a:sym typeface="Calibri"/>
              </a:rPr>
              <a:t>Extracting Embedded Metadata</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42900" y="594359"/>
            <a:ext cx="2400300" cy="2286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fr-FR" sz="4000"/>
              <a:t>The Problems</a:t>
            </a:r>
            <a:endParaRPr sz="4000"/>
          </a:p>
          <a:p>
            <a:pPr marL="0" lvl="0" indent="0" rtl="0">
              <a:spcBef>
                <a:spcPts val="0"/>
              </a:spcBef>
              <a:spcAft>
                <a:spcPts val="0"/>
              </a:spcAft>
              <a:buNone/>
            </a:pPr>
            <a:endParaRPr sz="4000"/>
          </a:p>
        </p:txBody>
      </p:sp>
      <p:sp>
        <p:nvSpPr>
          <p:cNvPr id="121" name="Google Shape;121;p17"/>
          <p:cNvSpPr txBox="1">
            <a:spLocks noGrp="1"/>
          </p:cNvSpPr>
          <p:nvPr>
            <p:ph type="body" idx="1"/>
          </p:nvPr>
        </p:nvSpPr>
        <p:spPr>
          <a:xfrm>
            <a:off x="3600450" y="731520"/>
            <a:ext cx="4869300" cy="5257800"/>
          </a:xfrm>
          <a:prstGeom prst="rect">
            <a:avLst/>
          </a:prstGeom>
        </p:spPr>
        <p:txBody>
          <a:bodyPr spcFirstLastPara="1" wrap="square" lIns="0" tIns="45700" rIns="0" bIns="45700" anchor="t" anchorCtr="0">
            <a:noAutofit/>
          </a:bodyPr>
          <a:lstStyle/>
          <a:p>
            <a:pPr marL="609600" lvl="0" indent="-431800" rtl="0">
              <a:spcBef>
                <a:spcPts val="1200"/>
              </a:spcBef>
              <a:spcAft>
                <a:spcPts val="0"/>
              </a:spcAft>
              <a:buSzPts val="2000"/>
              <a:buChar char=" "/>
            </a:pPr>
            <a:endParaRPr/>
          </a:p>
        </p:txBody>
      </p:sp>
      <p:sp>
        <p:nvSpPr>
          <p:cNvPr id="122" name="Google Shape;122;p17"/>
          <p:cNvSpPr txBox="1">
            <a:spLocks noGrp="1"/>
          </p:cNvSpPr>
          <p:nvPr>
            <p:ph type="body" idx="2"/>
          </p:nvPr>
        </p:nvSpPr>
        <p:spPr>
          <a:xfrm>
            <a:off x="106763" y="1937525"/>
            <a:ext cx="2849700" cy="4367700"/>
          </a:xfrm>
          <a:prstGeom prst="rect">
            <a:avLst/>
          </a:prstGeom>
        </p:spPr>
        <p:txBody>
          <a:bodyPr spcFirstLastPara="1" wrap="square" lIns="91425" tIns="45700" rIns="91425" bIns="45700" anchor="t" anchorCtr="0">
            <a:noAutofit/>
          </a:bodyPr>
          <a:lstStyle/>
          <a:p>
            <a:pPr marL="457200" lvl="0" indent="-419100" rtl="0">
              <a:spcBef>
                <a:spcPts val="1200"/>
              </a:spcBef>
              <a:spcAft>
                <a:spcPts val="0"/>
              </a:spcAft>
              <a:buClr>
                <a:schemeClr val="lt1"/>
              </a:buClr>
              <a:buSzPts val="3000"/>
              <a:buChar char="●"/>
            </a:pPr>
            <a:r>
              <a:rPr lang="fr-FR" sz="3000"/>
              <a:t>Digital backlogs (to accession, to process, to publish)</a:t>
            </a:r>
            <a:endParaRPr sz="3000">
              <a:solidFill>
                <a:schemeClr val="lt1"/>
              </a:solidFill>
            </a:endParaRPr>
          </a:p>
          <a:p>
            <a:pPr marL="457200" lvl="0" indent="0" rtl="0">
              <a:spcBef>
                <a:spcPts val="1200"/>
              </a:spcBef>
              <a:spcAft>
                <a:spcPts val="0"/>
              </a:spcAft>
              <a:buNone/>
            </a:pPr>
            <a:endParaRPr sz="3000">
              <a:solidFill>
                <a:schemeClr val="lt1"/>
              </a:solidFill>
            </a:endParaRPr>
          </a:p>
          <a:p>
            <a:pPr marL="457200" lvl="0" indent="-419100" rtl="0">
              <a:spcBef>
                <a:spcPts val="1200"/>
              </a:spcBef>
              <a:spcAft>
                <a:spcPts val="0"/>
              </a:spcAft>
              <a:buClr>
                <a:schemeClr val="lt1"/>
              </a:buClr>
              <a:buSzPts val="3000"/>
              <a:buChar char="●"/>
            </a:pPr>
            <a:r>
              <a:rPr lang="fr-FR" sz="3000">
                <a:solidFill>
                  <a:schemeClr val="lt1"/>
                </a:solidFill>
              </a:rPr>
              <a:t>Demand / resource mismatch</a:t>
            </a:r>
            <a:endParaRPr sz="3000">
              <a:solidFill>
                <a:schemeClr val="lt1"/>
              </a:solidFill>
            </a:endParaRPr>
          </a:p>
          <a:p>
            <a:pPr marL="0" lvl="0" indent="0">
              <a:spcBef>
                <a:spcPts val="1200"/>
              </a:spcBef>
              <a:spcAft>
                <a:spcPts val="200"/>
              </a:spcAft>
              <a:buNone/>
            </a:pPr>
            <a:endParaRPr/>
          </a:p>
        </p:txBody>
      </p:sp>
      <p:pic>
        <p:nvPicPr>
          <p:cNvPr id="123" name="Google Shape;123;p17"/>
          <p:cNvPicPr preferRelativeResize="0"/>
          <p:nvPr/>
        </p:nvPicPr>
        <p:blipFill>
          <a:blip r:embed="rId3">
            <a:alphaModFix/>
          </a:blip>
          <a:stretch>
            <a:fillRect/>
          </a:stretch>
        </p:blipFill>
        <p:spPr>
          <a:xfrm>
            <a:off x="4481288" y="304138"/>
            <a:ext cx="3739425" cy="4687293"/>
          </a:xfrm>
          <a:prstGeom prst="rect">
            <a:avLst/>
          </a:prstGeom>
          <a:noFill/>
          <a:ln w="19050" cap="flat" cmpd="sng">
            <a:solidFill>
              <a:srgbClr val="1F394D"/>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b="1"/>
              <a:t>Interoperability Matters:</a:t>
            </a:r>
            <a:endParaRPr b="1"/>
          </a:p>
          <a:p>
            <a:pPr marL="0" marR="0" lvl="0" indent="0" algn="l" rtl="0">
              <a:lnSpc>
                <a:spcPct val="85000"/>
              </a:lnSpc>
              <a:spcBef>
                <a:spcPts val="0"/>
              </a:spcBef>
              <a:spcAft>
                <a:spcPts val="0"/>
              </a:spcAft>
              <a:buClr>
                <a:srgbClr val="3F3F3F"/>
              </a:buClr>
              <a:buSzPts val="4800"/>
              <a:buFont typeface="Calibri"/>
              <a:buNone/>
            </a:pPr>
            <a:r>
              <a:rPr lang="fr-FR" sz="4800" b="0" i="0" u="none" strike="noStrike" cap="none">
                <a:solidFill>
                  <a:srgbClr val="3F3F3F"/>
                </a:solidFill>
                <a:latin typeface="Calibri"/>
                <a:ea typeface="Calibri"/>
                <a:cs typeface="Calibri"/>
                <a:sym typeface="Calibri"/>
              </a:rPr>
              <a:t>Digital Records Viewer</a:t>
            </a:r>
            <a:endParaRPr/>
          </a:p>
        </p:txBody>
      </p:sp>
      <p:pic>
        <p:nvPicPr>
          <p:cNvPr id="272" name="Google Shape;272;p35" descr="https://lh4.googleusercontent.com/J6CwpdxdjHJpDhT5Waw0t3UzLx4kLkN8309T_G5nlOmjQ22WRiqowqFtWUBUBAw16E6RKb04kLx3acw7p1wLMq7lAE3Y550DJ8JL0jPO_udpg1zfk3pKpSK7ffzcIKV4VIUqDC_F"/>
          <p:cNvPicPr preferRelativeResize="0">
            <a:picLocks noGrp="1"/>
          </p:cNvPicPr>
          <p:nvPr>
            <p:ph type="body" idx="1"/>
          </p:nvPr>
        </p:nvPicPr>
        <p:blipFill rotWithShape="1">
          <a:blip r:embed="rId3">
            <a:alphaModFix/>
          </a:blip>
          <a:srcRect/>
          <a:stretch/>
        </p:blipFill>
        <p:spPr>
          <a:xfrm>
            <a:off x="256612" y="2173426"/>
            <a:ext cx="3597300" cy="3545700"/>
          </a:xfrm>
          <a:prstGeom prst="rect">
            <a:avLst/>
          </a:prstGeom>
          <a:noFill/>
          <a:ln w="19050" cap="flat" cmpd="sng">
            <a:solidFill>
              <a:srgbClr val="1F394D"/>
            </a:solidFill>
            <a:prstDash val="solid"/>
            <a:round/>
            <a:headEnd type="none" w="sm" len="sm"/>
            <a:tailEnd type="none" w="sm" len="sm"/>
          </a:ln>
        </p:spPr>
      </p:pic>
      <p:sp>
        <p:nvSpPr>
          <p:cNvPr id="273" name="Google Shape;273;p35"/>
          <p:cNvSpPr txBox="1"/>
          <p:nvPr/>
        </p:nvSpPr>
        <p:spPr>
          <a:xfrm>
            <a:off x="4295280" y="2207334"/>
            <a:ext cx="4689600" cy="3477900"/>
          </a:xfrm>
          <a:prstGeom prst="rect">
            <a:avLst/>
          </a:prstGeom>
          <a:noFill/>
          <a:ln>
            <a:noFill/>
          </a:ln>
        </p:spPr>
        <p:txBody>
          <a:bodyPr spcFirstLastPara="1" wrap="square" lIns="91425" tIns="45700" rIns="91425" bIns="45700" anchor="t" anchorCtr="0">
            <a:noAutofit/>
          </a:bodyPr>
          <a:lstStyle/>
          <a:p>
            <a:pPr marL="171450" marR="0" lvl="0" indent="-19685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Mimics folder/file browsing in a file system</a:t>
            </a:r>
            <a:endParaRPr sz="2400"/>
          </a:p>
          <a:p>
            <a:pPr marL="171450" marR="0" lvl="0" indent="-19685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Microservices display contents</a:t>
            </a:r>
            <a:endParaRPr sz="2400"/>
          </a:p>
          <a:p>
            <a:pPr marL="628650" marR="0" lvl="1" indent="-196850" algn="l" rtl="0">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IIIF Universal Viewer</a:t>
            </a:r>
            <a:endParaRPr sz="2400"/>
          </a:p>
          <a:p>
            <a:pPr marL="628650" marR="0" lvl="1" indent="-196850" algn="l" rtl="0">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javascript PDF viewer</a:t>
            </a:r>
            <a:endParaRPr sz="2400">
              <a:solidFill>
                <a:schemeClr val="dk1"/>
              </a:solidFill>
              <a:latin typeface="Calibri"/>
              <a:ea typeface="Calibri"/>
              <a:cs typeface="Calibri"/>
              <a:sym typeface="Calibri"/>
            </a:endParaRPr>
          </a:p>
          <a:p>
            <a:pPr marL="628650" marR="0" lvl="1" indent="-196850" algn="l" rtl="0">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HTML5 media player </a:t>
            </a:r>
            <a:endParaRPr sz="2400">
              <a:solidFill>
                <a:schemeClr val="dk1"/>
              </a:solidFill>
              <a:latin typeface="Calibri"/>
              <a:ea typeface="Calibri"/>
              <a:cs typeface="Calibri"/>
              <a:sym typeface="Calibri"/>
            </a:endParaRPr>
          </a:p>
          <a:p>
            <a:pPr marL="628650" marR="0" lvl="1" indent="-196850" algn="l" rtl="0">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A text viewer for plain text</a:t>
            </a:r>
            <a:endParaRPr sz="2400"/>
          </a:p>
          <a:p>
            <a:pPr marL="628650" marR="0" lvl="1" indent="-196850" algn="l" rtl="0">
              <a:spcBef>
                <a:spcPts val="0"/>
              </a:spcBef>
              <a:spcAft>
                <a:spcPts val="0"/>
              </a:spcAft>
              <a:buClr>
                <a:schemeClr val="dk1"/>
              </a:buClr>
              <a:buSzPts val="2400"/>
              <a:buFont typeface="Arial"/>
              <a:buChar char="•"/>
            </a:pPr>
            <a:r>
              <a:rPr lang="fr-FR" sz="2400"/>
              <a:t>D</a:t>
            </a:r>
            <a:r>
              <a:rPr lang="fr-FR" sz="2400" b="0" i="0" u="none" strike="noStrike" cap="none">
                <a:solidFill>
                  <a:schemeClr val="dk1"/>
                </a:solidFill>
                <a:latin typeface="Calibri"/>
                <a:ea typeface="Calibri"/>
                <a:cs typeface="Calibri"/>
                <a:sym typeface="Calibri"/>
              </a:rPr>
              <a:t>ownloader f</a:t>
            </a:r>
            <a:r>
              <a:rPr lang="fr-FR" sz="2400">
                <a:solidFill>
                  <a:schemeClr val="dk1"/>
                </a:solidFill>
                <a:latin typeface="Calibri"/>
                <a:ea typeface="Calibri"/>
                <a:cs typeface="Calibri"/>
                <a:sym typeface="Calibri"/>
              </a:rPr>
              <a:t>or others</a:t>
            </a:r>
            <a:r>
              <a:rPr lang="fr-FR" sz="2400" b="0" i="0" u="none" strike="noStrike" cap="none">
                <a:solidFill>
                  <a:schemeClr val="dk1"/>
                </a:solidFill>
                <a:latin typeface="Calibri"/>
                <a:ea typeface="Calibri"/>
                <a:cs typeface="Calibri"/>
                <a:sym typeface="Calibri"/>
              </a:rPr>
              <a:t> (solo or in bulk)</a:t>
            </a: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169575" y="594350"/>
            <a:ext cx="2920500" cy="22860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3600"/>
              <a:buFont typeface="Open Sans"/>
              <a:buNone/>
            </a:pPr>
            <a:r>
              <a:rPr lang="fr-FR" sz="3600" b="1" i="0" u="none" strike="noStrike" cap="none">
                <a:solidFill>
                  <a:srgbClr val="FFFFFF"/>
                </a:solidFill>
                <a:latin typeface="Open Sans"/>
                <a:ea typeface="Open Sans"/>
                <a:cs typeface="Open Sans"/>
                <a:sym typeface="Open Sans"/>
              </a:rPr>
              <a:t>Canteloupe IIIF Image Server</a:t>
            </a:r>
            <a:endParaRPr/>
          </a:p>
        </p:txBody>
      </p:sp>
      <p:pic>
        <p:nvPicPr>
          <p:cNvPr id="280" name="Google Shape;280;p36"/>
          <p:cNvPicPr preferRelativeResize="0">
            <a:picLocks noGrp="1"/>
          </p:cNvPicPr>
          <p:nvPr>
            <p:ph type="body" idx="1"/>
          </p:nvPr>
        </p:nvPicPr>
        <p:blipFill rotWithShape="1">
          <a:blip r:embed="rId3">
            <a:alphaModFix/>
          </a:blip>
          <a:srcRect/>
          <a:stretch/>
        </p:blipFill>
        <p:spPr>
          <a:xfrm>
            <a:off x="2960370" y="832482"/>
            <a:ext cx="6183600" cy="4095900"/>
          </a:xfrm>
          <a:prstGeom prst="rect">
            <a:avLst/>
          </a:prstGeom>
          <a:noFill/>
          <a:ln>
            <a:noFill/>
          </a:ln>
        </p:spPr>
      </p:pic>
      <p:sp>
        <p:nvSpPr>
          <p:cNvPr id="281" name="Google Shape;281;p36"/>
          <p:cNvSpPr txBox="1">
            <a:spLocks noGrp="1"/>
          </p:cNvSpPr>
          <p:nvPr>
            <p:ph type="body" idx="2"/>
          </p:nvPr>
        </p:nvSpPr>
        <p:spPr>
          <a:xfrm>
            <a:off x="342900" y="2949545"/>
            <a:ext cx="2400300" cy="3379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Calibri"/>
              <a:buNone/>
            </a:pPr>
            <a:endParaRPr sz="2400" b="0" i="0" u="none" strike="noStrike" cap="none">
              <a:solidFill>
                <a:srgbClr val="FFFFFF"/>
              </a:solidFill>
              <a:latin typeface="Calibri"/>
              <a:ea typeface="Calibri"/>
              <a:cs typeface="Calibri"/>
              <a:sym typeface="Calibri"/>
            </a:endParaRPr>
          </a:p>
          <a:p>
            <a:pPr marL="285750" marR="0" lvl="0" indent="-311150" algn="l" rtl="0">
              <a:lnSpc>
                <a:spcPct val="90000"/>
              </a:lnSpc>
              <a:spcBef>
                <a:spcPts val="1400"/>
              </a:spcBef>
              <a:spcAft>
                <a:spcPts val="0"/>
              </a:spcAft>
              <a:buClr>
                <a:schemeClr val="accent1"/>
              </a:buClr>
              <a:buSzPts val="2400"/>
              <a:buFont typeface="Calibri"/>
              <a:buChar char="-"/>
            </a:pPr>
            <a:r>
              <a:rPr lang="fr-FR" sz="2400" b="0" i="0" u="none" strike="noStrike" cap="none">
                <a:solidFill>
                  <a:srgbClr val="FFFFFF"/>
                </a:solidFill>
                <a:latin typeface="Calibri"/>
                <a:ea typeface="Calibri"/>
                <a:cs typeface="Calibri"/>
                <a:sym typeface="Calibri"/>
              </a:rPr>
              <a:t>Developed by Alex Dolski</a:t>
            </a:r>
            <a:endParaRPr sz="2400" b="0" i="0" u="none" strike="noStrike" cap="none">
              <a:solidFill>
                <a:srgbClr val="FFFFFF"/>
              </a:solidFill>
              <a:latin typeface="Calibri"/>
              <a:ea typeface="Calibri"/>
              <a:cs typeface="Calibri"/>
              <a:sym typeface="Calibri"/>
            </a:endParaRPr>
          </a:p>
          <a:p>
            <a:pPr marL="285750" marR="0" lvl="0" indent="-311150" algn="l" rtl="0">
              <a:lnSpc>
                <a:spcPct val="90000"/>
              </a:lnSpc>
              <a:spcBef>
                <a:spcPts val="1400"/>
              </a:spcBef>
              <a:spcAft>
                <a:spcPts val="0"/>
              </a:spcAft>
              <a:buClr>
                <a:schemeClr val="accent1"/>
              </a:buClr>
              <a:buSzPts val="2400"/>
              <a:buFont typeface="Calibri"/>
              <a:buChar char="-"/>
            </a:pPr>
            <a:r>
              <a:rPr lang="fr-FR" sz="2400" b="0" i="0" u="none" strike="noStrike" cap="none">
                <a:solidFill>
                  <a:srgbClr val="FFFFFF"/>
                </a:solidFill>
                <a:latin typeface="Calibri"/>
                <a:ea typeface="Calibri"/>
                <a:cs typeface="Calibri"/>
                <a:sym typeface="Calibri"/>
              </a:rPr>
              <a:t>Java-based</a:t>
            </a:r>
            <a:endParaRPr sz="2400"/>
          </a:p>
          <a:p>
            <a:pPr marL="285750" marR="0" lvl="0" indent="-311150" algn="l" rtl="0">
              <a:lnSpc>
                <a:spcPct val="90000"/>
              </a:lnSpc>
              <a:spcBef>
                <a:spcPts val="1400"/>
              </a:spcBef>
              <a:spcAft>
                <a:spcPts val="0"/>
              </a:spcAft>
              <a:buClr>
                <a:schemeClr val="accent1"/>
              </a:buClr>
              <a:buSzPts val="2400"/>
              <a:buFont typeface="Calibri"/>
              <a:buChar char="-"/>
            </a:pPr>
            <a:r>
              <a:rPr lang="fr-FR" sz="2400" b="0" i="0" u="none" strike="noStrike" cap="none">
                <a:solidFill>
                  <a:srgbClr val="FFFFFF"/>
                </a:solidFill>
                <a:latin typeface="Calibri"/>
                <a:ea typeface="Calibri"/>
                <a:cs typeface="Calibri"/>
                <a:sym typeface="Calibri"/>
              </a:rPr>
              <a:t>Easy to implement</a:t>
            </a:r>
            <a:endParaRPr sz="2400"/>
          </a:p>
          <a:p>
            <a:pPr marL="285750" marR="0" lvl="0" indent="-311150" algn="l" rtl="0">
              <a:lnSpc>
                <a:spcPct val="90000"/>
              </a:lnSpc>
              <a:spcBef>
                <a:spcPts val="1400"/>
              </a:spcBef>
              <a:spcAft>
                <a:spcPts val="0"/>
              </a:spcAft>
              <a:buClr>
                <a:schemeClr val="accent1"/>
              </a:buClr>
              <a:buSzPts val="2400"/>
              <a:buFont typeface="Calibri"/>
              <a:buChar char="-"/>
            </a:pPr>
            <a:r>
              <a:rPr lang="fr-FR" sz="2400" b="0" i="0" u="none" strike="noStrike" cap="none">
                <a:solidFill>
                  <a:srgbClr val="FFFFFF"/>
                </a:solidFill>
                <a:latin typeface="Calibri"/>
                <a:ea typeface="Calibri"/>
                <a:cs typeface="Calibri"/>
                <a:sym typeface="Calibri"/>
              </a:rPr>
              <a:t>Great documentation</a:t>
            </a:r>
            <a:endParaRPr sz="2400"/>
          </a:p>
        </p:txBody>
      </p:sp>
      <p:sp>
        <p:nvSpPr>
          <p:cNvPr id="282" name="Google Shape;282;p36"/>
          <p:cNvSpPr/>
          <p:nvPr/>
        </p:nvSpPr>
        <p:spPr>
          <a:xfrm>
            <a:off x="3434770" y="5005269"/>
            <a:ext cx="5585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0" i="0" u="none" strike="noStrike" cap="none">
                <a:solidFill>
                  <a:schemeClr val="dk1"/>
                </a:solidFill>
                <a:latin typeface="Calibri"/>
                <a:ea typeface="Calibri"/>
                <a:cs typeface="Calibri"/>
                <a:sym typeface="Calibri"/>
              </a:rPr>
              <a:t>https://medusa-project.github.io/cantaloupe/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3600" b="0" i="0" u="none" strike="noStrike" cap="none">
                <a:solidFill>
                  <a:srgbClr val="3F3F3F"/>
                </a:solidFill>
                <a:latin typeface="Calibri"/>
                <a:ea typeface="Calibri"/>
                <a:cs typeface="Calibri"/>
                <a:sym typeface="Calibri"/>
              </a:rPr>
              <a:t>Navigating an </a:t>
            </a:r>
            <a:r>
              <a:rPr lang="fr-FR" sz="3600" b="0" i="0" strike="noStrike" cap="none">
                <a:latin typeface="Calibri"/>
                <a:ea typeface="Calibri"/>
                <a:cs typeface="Calibri"/>
                <a:sym typeface="Calibri"/>
              </a:rPr>
              <a:t>image collection</a:t>
            </a:r>
            <a:endParaRPr sz="3600" b="0" i="0" u="none" strike="noStrike" cap="none">
              <a:solidFill>
                <a:srgbClr val="3F3F3F"/>
              </a:solidFill>
              <a:latin typeface="Calibri"/>
              <a:ea typeface="Calibri"/>
              <a:cs typeface="Calibri"/>
              <a:sym typeface="Calibri"/>
            </a:endParaRPr>
          </a:p>
        </p:txBody>
      </p:sp>
      <p:sp>
        <p:nvSpPr>
          <p:cNvPr id="289" name="Google Shape;289;p37"/>
          <p:cNvSpPr txBox="1"/>
          <p:nvPr/>
        </p:nvSpPr>
        <p:spPr>
          <a:xfrm>
            <a:off x="1663908" y="6325849"/>
            <a:ext cx="600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290" name="Google Shape;290;p37"/>
          <p:cNvPicPr preferRelativeResize="0"/>
          <p:nvPr/>
        </p:nvPicPr>
        <p:blipFill>
          <a:blip r:embed="rId3">
            <a:alphaModFix/>
          </a:blip>
          <a:stretch>
            <a:fillRect/>
          </a:stretch>
        </p:blipFill>
        <p:spPr>
          <a:xfrm>
            <a:off x="355075" y="2173961"/>
            <a:ext cx="8121396" cy="3715332"/>
          </a:xfrm>
          <a:prstGeom prst="rect">
            <a:avLst/>
          </a:prstGeom>
          <a:noFill/>
          <a:ln w="19050" cap="flat" cmpd="sng">
            <a:solidFill>
              <a:srgbClr val="1F394D"/>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fr-FR" sz="4800" b="0" i="0" u="none" strike="noStrike" cap="none">
                <a:solidFill>
                  <a:srgbClr val="3F3F3F"/>
                </a:solidFill>
                <a:latin typeface="Calibri"/>
                <a:ea typeface="Calibri"/>
                <a:cs typeface="Calibri"/>
                <a:sym typeface="Calibri"/>
              </a:rPr>
              <a:t>Oral History Materials</a:t>
            </a:r>
            <a:endParaRPr/>
          </a:p>
        </p:txBody>
      </p:sp>
      <p:pic>
        <p:nvPicPr>
          <p:cNvPr id="297" name="Google Shape;297;p38"/>
          <p:cNvPicPr preferRelativeResize="0">
            <a:picLocks noGrp="1"/>
          </p:cNvPicPr>
          <p:nvPr>
            <p:ph type="body" idx="1"/>
          </p:nvPr>
        </p:nvPicPr>
        <p:blipFill rotWithShape="1">
          <a:blip r:embed="rId3">
            <a:alphaModFix/>
          </a:blip>
          <a:srcRect/>
          <a:stretch/>
        </p:blipFill>
        <p:spPr>
          <a:xfrm>
            <a:off x="1188649" y="1476600"/>
            <a:ext cx="6812400" cy="5106900"/>
          </a:xfrm>
          <a:prstGeom prst="rect">
            <a:avLst/>
          </a:prstGeom>
          <a:noFill/>
          <a:ln w="19050" cap="flat" cmpd="sng">
            <a:solidFill>
              <a:srgbClr val="1F394D"/>
            </a:solidFill>
            <a:prstDash val="solid"/>
            <a:round/>
            <a:headEnd type="none" w="sm" len="sm"/>
            <a:tailEnd type="none" w="sm" len="sm"/>
          </a:ln>
        </p:spPr>
      </p:pic>
      <p:sp>
        <p:nvSpPr>
          <p:cNvPr id="298" name="Google Shape;298;p38"/>
          <p:cNvSpPr txBox="1"/>
          <p:nvPr/>
        </p:nvSpPr>
        <p:spPr>
          <a:xfrm>
            <a:off x="359764" y="6355829"/>
            <a:ext cx="6498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3F3F3F"/>
              </a:buClr>
              <a:buSzPts val="4800"/>
              <a:buFont typeface="Calibri"/>
              <a:buNone/>
            </a:pPr>
            <a:r>
              <a:rPr lang="fr-FR" sz="4800" b="0" i="0" u="none" strike="noStrike" cap="none">
                <a:solidFill>
                  <a:srgbClr val="3F3F3F"/>
                </a:solidFill>
                <a:latin typeface="Calibri"/>
                <a:ea typeface="Calibri"/>
                <a:cs typeface="Calibri"/>
                <a:sym typeface="Calibri"/>
              </a:rPr>
              <a:t>Future Directions</a:t>
            </a:r>
            <a:endParaRPr/>
          </a:p>
        </p:txBody>
      </p:sp>
      <p:sp>
        <p:nvSpPr>
          <p:cNvPr id="305" name="Google Shape;305;p39"/>
          <p:cNvSpPr txBox="1">
            <a:spLocks noGrp="1"/>
          </p:cNvSpPr>
          <p:nvPr>
            <p:ph type="body" idx="1"/>
          </p:nvPr>
        </p:nvSpPr>
        <p:spPr>
          <a:xfrm>
            <a:off x="822960" y="1845734"/>
            <a:ext cx="7543800" cy="4023300"/>
          </a:xfrm>
          <a:prstGeom prst="rect">
            <a:avLst/>
          </a:prstGeom>
          <a:noFill/>
          <a:ln>
            <a:noFill/>
          </a:ln>
        </p:spPr>
        <p:txBody>
          <a:bodyPr spcFirstLastPara="1" wrap="square" lIns="0" tIns="45700" rIns="0" bIns="45700" anchor="t" anchorCtr="0">
            <a:noAutofit/>
          </a:bodyPr>
          <a:lstStyle/>
          <a:p>
            <a:pPr marL="91440" lvl="0" indent="-152400" rtl="0">
              <a:spcBef>
                <a:spcPts val="1400"/>
              </a:spcBef>
              <a:spcAft>
                <a:spcPts val="0"/>
              </a:spcAft>
              <a:buClr>
                <a:schemeClr val="accent1"/>
              </a:buClr>
              <a:buSzPts val="2400"/>
              <a:buFont typeface="Calibri"/>
              <a:buChar char=" "/>
            </a:pPr>
            <a:r>
              <a:rPr lang="fr-FR" sz="2400"/>
              <a:t>Push services into cloud (Amazon Web Services and Azure).</a:t>
            </a:r>
            <a:endParaRPr sz="2400"/>
          </a:p>
          <a:p>
            <a:pPr marL="91440" lvl="0" indent="0" rtl="0">
              <a:spcBef>
                <a:spcPts val="1400"/>
              </a:spcBef>
              <a:spcAft>
                <a:spcPts val="0"/>
              </a:spcAft>
              <a:buNone/>
            </a:pPr>
            <a:r>
              <a:rPr lang="fr-FR" sz="2400" b="0" i="0" u="none" strike="noStrike" cap="none">
                <a:solidFill>
                  <a:srgbClr val="3F3F3F"/>
                </a:solidFill>
                <a:latin typeface="Calibri"/>
                <a:ea typeface="Calibri"/>
                <a:cs typeface="Calibri"/>
                <a:sym typeface="Calibri"/>
              </a:rPr>
              <a:t>Investigating expanding </a:t>
            </a:r>
            <a:r>
              <a:rPr lang="fr-FR" sz="2400"/>
              <a:t>digital viewer </a:t>
            </a:r>
            <a:r>
              <a:rPr lang="fr-FR" sz="2400" b="0" i="0" u="none" strike="noStrike" cap="none">
                <a:solidFill>
                  <a:srgbClr val="3F3F3F"/>
                </a:solidFill>
                <a:latin typeface="Calibri"/>
                <a:ea typeface="Calibri"/>
                <a:cs typeface="Calibri"/>
                <a:sym typeface="Calibri"/>
              </a:rPr>
              <a:t>microservice to other formats</a:t>
            </a:r>
            <a:endParaRPr sz="2400"/>
          </a:p>
          <a:p>
            <a:pPr marL="91440" marR="0" lvl="0" indent="-152400" algn="l" rtl="0">
              <a:lnSpc>
                <a:spcPct val="90000"/>
              </a:lnSpc>
              <a:spcBef>
                <a:spcPts val="1400"/>
              </a:spcBef>
              <a:spcAft>
                <a:spcPts val="0"/>
              </a:spcAft>
              <a:buClr>
                <a:schemeClr val="accent1"/>
              </a:buClr>
              <a:buSzPts val="2400"/>
              <a:buFont typeface="Calibri"/>
              <a:buChar char=" "/>
            </a:pPr>
            <a:r>
              <a:rPr lang="fr-FR" sz="2400"/>
              <a:t>Experiment with </a:t>
            </a:r>
            <a:r>
              <a:rPr lang="fr-FR" sz="2400" b="0" i="0" u="none" strike="noStrike" cap="none">
                <a:solidFill>
                  <a:srgbClr val="3F3F3F"/>
                </a:solidFill>
                <a:latin typeface="Calibri"/>
                <a:ea typeface="Calibri"/>
                <a:cs typeface="Calibri"/>
                <a:sym typeface="Calibri"/>
              </a:rPr>
              <a:t>machine learning </a:t>
            </a:r>
            <a:r>
              <a:rPr lang="fr-FR" sz="2400"/>
              <a:t>to classify records (machine role would be made apparent)</a:t>
            </a:r>
            <a:endParaRPr sz="2400"/>
          </a:p>
          <a:p>
            <a:pPr marL="91440" marR="0" lvl="0" indent="-152400" algn="l" rtl="0">
              <a:lnSpc>
                <a:spcPct val="90000"/>
              </a:lnSpc>
              <a:spcBef>
                <a:spcPts val="1400"/>
              </a:spcBef>
              <a:spcAft>
                <a:spcPts val="0"/>
              </a:spcAft>
              <a:buClr>
                <a:schemeClr val="accent1"/>
              </a:buClr>
              <a:buSzPts val="2400"/>
              <a:buFont typeface="Calibri"/>
              <a:buChar char=" "/>
            </a:pPr>
            <a:r>
              <a:rPr lang="fr-FR" sz="2400"/>
              <a:t>Allow office  and donor self-deposit, with review</a:t>
            </a:r>
            <a:endParaRPr sz="2400"/>
          </a:p>
          <a:p>
            <a:pPr marL="91440" marR="0" lvl="0" indent="-152400" algn="l" rtl="0">
              <a:lnSpc>
                <a:spcPct val="90000"/>
              </a:lnSpc>
              <a:spcBef>
                <a:spcPts val="1400"/>
              </a:spcBef>
              <a:spcAft>
                <a:spcPts val="0"/>
              </a:spcAft>
              <a:buClr>
                <a:schemeClr val="accent1"/>
              </a:buClr>
              <a:buSzPts val="2400"/>
              <a:buFont typeface="Calibri"/>
              <a:buChar char=" "/>
            </a:pPr>
            <a:r>
              <a:rPr lang="fr-FR" sz="2400"/>
              <a:t>Implement similar approach to description of non-digital materials (instead of finding aid or separate archival content management system)</a:t>
            </a:r>
            <a:endParaRPr sz="2400"/>
          </a:p>
          <a:p>
            <a:pPr marL="91440" marR="0" lvl="0" indent="-152400" algn="l" rtl="0">
              <a:lnSpc>
                <a:spcPct val="90000"/>
              </a:lnSpc>
              <a:spcBef>
                <a:spcPts val="1400"/>
              </a:spcBef>
              <a:spcAft>
                <a:spcPts val="0"/>
              </a:spcAft>
              <a:buClr>
                <a:schemeClr val="accent1"/>
              </a:buClr>
              <a:buSzPts val="2400"/>
              <a:buFont typeface="Calibri"/>
              <a:buChar char=" "/>
            </a:pPr>
            <a:r>
              <a:rPr lang="fr-FR" sz="2400" b="0" i="0" u="none" strike="noStrike" cap="none">
                <a:solidFill>
                  <a:srgbClr val="3F3F3F"/>
                </a:solidFill>
                <a:latin typeface="Calibri"/>
                <a:ea typeface="Calibri"/>
                <a:cs typeface="Calibri"/>
                <a:sym typeface="Calibri"/>
              </a:rPr>
              <a:t>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342900" y="518419"/>
            <a:ext cx="2400300" cy="8454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3600"/>
              <a:buFont typeface="Calibri"/>
              <a:buNone/>
            </a:pPr>
            <a:r>
              <a:rPr lang="fr-FR" sz="3600" b="0" i="0" u="none" strike="noStrike" cap="none">
                <a:solidFill>
                  <a:srgbClr val="FFFFFF"/>
                </a:solidFill>
                <a:latin typeface="Calibri"/>
                <a:ea typeface="Calibri"/>
                <a:cs typeface="Calibri"/>
                <a:sym typeface="Calibri"/>
              </a:rPr>
              <a:t>Contact</a:t>
            </a:r>
            <a:endParaRPr/>
          </a:p>
        </p:txBody>
      </p:sp>
      <p:sp>
        <p:nvSpPr>
          <p:cNvPr id="311" name="Google Shape;311;p40"/>
          <p:cNvSpPr txBox="1">
            <a:spLocks noGrp="1"/>
          </p:cNvSpPr>
          <p:nvPr>
            <p:ph type="body" idx="2"/>
          </p:nvPr>
        </p:nvSpPr>
        <p:spPr>
          <a:xfrm>
            <a:off x="342900" y="1799750"/>
            <a:ext cx="2400300" cy="38838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accent1"/>
              </a:buClr>
              <a:buSzPts val="1800"/>
              <a:buFont typeface="Calibri"/>
              <a:buNone/>
            </a:pPr>
            <a:r>
              <a:rPr lang="fr-FR" sz="1800">
                <a:solidFill>
                  <a:schemeClr val="lt1"/>
                </a:solidFill>
              </a:rPr>
              <a:t>Christopher J. Prom</a:t>
            </a:r>
            <a:endParaRPr sz="1800">
              <a:solidFill>
                <a:schemeClr val="lt1"/>
              </a:solidFill>
            </a:endParaRPr>
          </a:p>
          <a:p>
            <a:pPr marL="0" lvl="0" indent="0" rtl="0">
              <a:lnSpc>
                <a:spcPct val="100000"/>
              </a:lnSpc>
              <a:spcBef>
                <a:spcPts val="0"/>
              </a:spcBef>
              <a:spcAft>
                <a:spcPts val="0"/>
              </a:spcAft>
              <a:buClr>
                <a:schemeClr val="accent1"/>
              </a:buClr>
              <a:buSzPts val="1800"/>
              <a:buFont typeface="Calibri"/>
              <a:buNone/>
            </a:pPr>
            <a:r>
              <a:rPr lang="fr-FR" sz="1800">
                <a:solidFill>
                  <a:schemeClr val="lt1"/>
                </a:solidFill>
              </a:rPr>
              <a:t>Email: prom [at] illinois [dot] edu</a:t>
            </a:r>
            <a:endParaRPr sz="1800">
              <a:solidFill>
                <a:schemeClr val="lt1"/>
              </a:solidFill>
            </a:endParaRPr>
          </a:p>
          <a:p>
            <a:pPr marL="0" marR="0" lvl="0" indent="0" algn="l" rtl="0">
              <a:lnSpc>
                <a:spcPct val="100000"/>
              </a:lnSpc>
              <a:spcBef>
                <a:spcPts val="0"/>
              </a:spcBef>
              <a:spcAft>
                <a:spcPts val="0"/>
              </a:spcAft>
              <a:buClr>
                <a:schemeClr val="accent1"/>
              </a:buClr>
              <a:buSzPts val="1800"/>
              <a:buFont typeface="Calibri"/>
              <a:buNone/>
            </a:pPr>
            <a:endParaRPr sz="1800">
              <a:solidFill>
                <a:schemeClr val="lt1"/>
              </a:solidFill>
            </a:endParaRPr>
          </a:p>
          <a:p>
            <a:pPr marL="0" marR="0" lvl="0" indent="0" algn="l" rtl="0">
              <a:lnSpc>
                <a:spcPct val="100000"/>
              </a:lnSpc>
              <a:spcBef>
                <a:spcPts val="0"/>
              </a:spcBef>
              <a:spcAft>
                <a:spcPts val="0"/>
              </a:spcAft>
              <a:buClr>
                <a:schemeClr val="accent1"/>
              </a:buClr>
              <a:buSzPts val="1800"/>
              <a:buFont typeface="Calibri"/>
              <a:buNone/>
            </a:pPr>
            <a:r>
              <a:rPr lang="fr-FR" sz="1800" b="0" i="0" u="none" strike="noStrike" cap="none">
                <a:solidFill>
                  <a:schemeClr val="lt1"/>
                </a:solidFill>
                <a:latin typeface="Calibri"/>
                <a:ea typeface="Calibri"/>
                <a:cs typeface="Calibri"/>
                <a:sym typeface="Calibri"/>
              </a:rPr>
              <a:t>Kyle Rimkus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fr-FR" sz="1800" b="0" i="0" u="none" strike="noStrike" cap="none">
                <a:solidFill>
                  <a:schemeClr val="lt1"/>
                </a:solidFill>
                <a:latin typeface="Calibri"/>
                <a:ea typeface="Calibri"/>
                <a:cs typeface="Calibri"/>
                <a:sym typeface="Calibri"/>
              </a:rPr>
              <a:t>Email: rimkus [at] illinois [dot] edu</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a:solidFill>
                <a:schemeClr val="lt1"/>
              </a:solidFill>
            </a:endParaRPr>
          </a:p>
          <a:p>
            <a:pPr marL="0" marR="0" lvl="0" indent="0" algn="l" rtl="0">
              <a:lnSpc>
                <a:spcPct val="100000"/>
              </a:lnSpc>
              <a:spcBef>
                <a:spcPts val="0"/>
              </a:spcBef>
              <a:spcAft>
                <a:spcPts val="0"/>
              </a:spcAft>
              <a:buClr>
                <a:schemeClr val="accent1"/>
              </a:buClr>
              <a:buSzPts val="1800"/>
              <a:buFont typeface="Calibri"/>
              <a:buNone/>
            </a:pPr>
            <a:r>
              <a:rPr lang="fr-FR" sz="1800">
                <a:solidFill>
                  <a:schemeClr val="lt1"/>
                </a:solidFill>
              </a:rPr>
              <a:t>Bethany Anderson</a:t>
            </a:r>
            <a:endParaRPr sz="1800">
              <a:solidFill>
                <a:schemeClr val="lt1"/>
              </a:solidFill>
            </a:endParaRPr>
          </a:p>
          <a:p>
            <a:pPr marL="0" marR="0" lvl="0" indent="0" algn="l" rtl="0">
              <a:lnSpc>
                <a:spcPct val="100000"/>
              </a:lnSpc>
              <a:spcBef>
                <a:spcPts val="0"/>
              </a:spcBef>
              <a:spcAft>
                <a:spcPts val="0"/>
              </a:spcAft>
              <a:buClr>
                <a:schemeClr val="accent1"/>
              </a:buClr>
              <a:buSzPts val="1800"/>
              <a:buFont typeface="Calibri"/>
              <a:buNone/>
            </a:pPr>
            <a:r>
              <a:rPr lang="fr-FR" sz="1800">
                <a:solidFill>
                  <a:schemeClr val="lt1"/>
                </a:solidFill>
              </a:rPr>
              <a:t>Email: bganders [at] illinois [dot]edu</a:t>
            </a:r>
            <a:endParaRPr sz="1800">
              <a:solidFill>
                <a:schemeClr val="lt1"/>
              </a:solidFill>
            </a:endParaRPr>
          </a:p>
          <a:p>
            <a:pPr marL="0" marR="0" lvl="0" indent="0" algn="l" rtl="0">
              <a:lnSpc>
                <a:spcPct val="90000"/>
              </a:lnSpc>
              <a:spcBef>
                <a:spcPts val="1200"/>
              </a:spcBef>
              <a:spcAft>
                <a:spcPts val="0"/>
              </a:spcAft>
              <a:buClr>
                <a:schemeClr val="accent1"/>
              </a:buClr>
              <a:buSzPts val="1500"/>
              <a:buFont typeface="Calibri"/>
              <a:buNone/>
            </a:pPr>
            <a:endParaRPr sz="1500" b="0" i="0" u="none" strike="noStrike" cap="none">
              <a:solidFill>
                <a:schemeClr val="dk1"/>
              </a:solidFill>
              <a:latin typeface="Calibri"/>
              <a:ea typeface="Calibri"/>
              <a:cs typeface="Calibri"/>
              <a:sym typeface="Calibri"/>
            </a:endParaRPr>
          </a:p>
        </p:txBody>
      </p:sp>
      <p:sp>
        <p:nvSpPr>
          <p:cNvPr id="312" name="Google Shape;312;p40"/>
          <p:cNvSpPr txBox="1"/>
          <p:nvPr/>
        </p:nvSpPr>
        <p:spPr>
          <a:xfrm>
            <a:off x="4422162" y="2070780"/>
            <a:ext cx="3125100" cy="8454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1F394D"/>
              </a:buClr>
              <a:buSzPts val="6000"/>
              <a:buFont typeface="Calibri"/>
              <a:buNone/>
            </a:pPr>
            <a:r>
              <a:rPr lang="fr-FR" sz="6000" b="0">
                <a:solidFill>
                  <a:srgbClr val="1F394D"/>
                </a:solidFill>
                <a:latin typeface="Calibri"/>
                <a:ea typeface="Calibri"/>
                <a:cs typeface="Calibri"/>
                <a:sym typeface="Calibri"/>
              </a:rPr>
              <a:t>Thank you!</a:t>
            </a:r>
            <a:endParaRPr/>
          </a:p>
        </p:txBody>
      </p:sp>
      <p:sp>
        <p:nvSpPr>
          <p:cNvPr id="313" name="Google Shape;313;p40"/>
          <p:cNvSpPr txBox="1"/>
          <p:nvPr/>
        </p:nvSpPr>
        <p:spPr>
          <a:xfrm>
            <a:off x="3445653" y="3542314"/>
            <a:ext cx="5078100" cy="2862300"/>
          </a:xfrm>
          <a:prstGeom prst="rect">
            <a:avLst/>
          </a:prstGeom>
          <a:noFill/>
          <a:ln>
            <a:noFill/>
          </a:ln>
        </p:spPr>
        <p:txBody>
          <a:bodyPr spcFirstLastPara="1" wrap="square" lIns="91425" tIns="45700" rIns="91425" bIns="45700" anchor="t" anchorCtr="0">
            <a:noAutofit/>
          </a:bodyPr>
          <a:lstStyle/>
          <a:p>
            <a:pPr marL="285750" marR="0" lvl="0" indent="-32385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Digital Library Application (kumquat): </a:t>
            </a:r>
            <a:r>
              <a:rPr lang="fr-FR" sz="2400" u="sng">
                <a:solidFill>
                  <a:schemeClr val="hlink"/>
                </a:solidFill>
                <a:latin typeface="Calibri"/>
                <a:ea typeface="Calibri"/>
                <a:cs typeface="Calibri"/>
                <a:sym typeface="Calibri"/>
                <a:hlinkClick r:id="rId3"/>
              </a:rPr>
              <a:t>https://github.com/medusa-project/kumquat</a:t>
            </a:r>
            <a:endParaRPr sz="2400">
              <a:solidFill>
                <a:schemeClr val="dk1"/>
              </a:solidFill>
              <a:latin typeface="Calibri"/>
              <a:ea typeface="Calibri"/>
              <a:cs typeface="Calibri"/>
              <a:sym typeface="Calibri"/>
            </a:endParaRPr>
          </a:p>
          <a:p>
            <a:pPr marL="285750" marR="0" lvl="0" indent="-32385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IIIF-Image-API-compliant image server (canteloupe): </a:t>
            </a:r>
            <a:r>
              <a:rPr lang="fr-FR" sz="2400" u="sng">
                <a:solidFill>
                  <a:schemeClr val="hlink"/>
                </a:solidFill>
                <a:latin typeface="Calibri"/>
                <a:ea typeface="Calibri"/>
                <a:cs typeface="Calibri"/>
                <a:sym typeface="Calibri"/>
                <a:hlinkClick r:id="rId4"/>
              </a:rPr>
              <a:t>https://medusa-project.github.io/cantaloupe/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514911" y="252750"/>
            <a:ext cx="8114100" cy="1934400"/>
          </a:xfrm>
          <a:prstGeom prst="rect">
            <a:avLst/>
          </a:prstGeom>
        </p:spPr>
        <p:txBody>
          <a:bodyPr spcFirstLastPara="1" wrap="square" lIns="91425" tIns="45700" rIns="91425" bIns="45700" anchor="t" anchorCtr="0">
            <a:noAutofit/>
          </a:bodyPr>
          <a:lstStyle/>
          <a:p>
            <a:pPr marL="0" lvl="0" indent="0" algn="ctr">
              <a:spcBef>
                <a:spcPts val="0"/>
              </a:spcBef>
              <a:spcAft>
                <a:spcPts val="0"/>
              </a:spcAft>
              <a:buNone/>
            </a:pPr>
            <a:r>
              <a:rPr lang="fr-FR">
                <a:solidFill>
                  <a:srgbClr val="000000"/>
                </a:solidFill>
              </a:rPr>
              <a:t>Redundancies and Inefficiencies</a:t>
            </a:r>
            <a:endParaRPr>
              <a:solidFill>
                <a:srgbClr val="000000"/>
              </a:solidFill>
            </a:endParaRPr>
          </a:p>
          <a:p>
            <a:pPr marL="0" lvl="0" indent="0" algn="ctr" rtl="0">
              <a:spcBef>
                <a:spcPts val="0"/>
              </a:spcBef>
              <a:spcAft>
                <a:spcPts val="0"/>
              </a:spcAft>
              <a:buNone/>
            </a:pPr>
            <a:endParaRPr>
              <a:solidFill>
                <a:srgbClr val="000000"/>
              </a:solidFill>
            </a:endParaRPr>
          </a:p>
        </p:txBody>
      </p:sp>
      <p:sp>
        <p:nvSpPr>
          <p:cNvPr id="129" name="Google Shape;129;p18"/>
          <p:cNvSpPr txBox="1"/>
          <p:nvPr/>
        </p:nvSpPr>
        <p:spPr>
          <a:xfrm>
            <a:off x="3093581" y="1072450"/>
            <a:ext cx="2394900" cy="71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r-FR" sz="2400" b="1">
                <a:solidFill>
                  <a:srgbClr val="FF0000"/>
                </a:solidFill>
              </a:rPr>
              <a:t>Descriptive System </a:t>
            </a:r>
            <a:endParaRPr sz="2400" b="1">
              <a:solidFill>
                <a:srgbClr val="FF0000"/>
              </a:solidFill>
            </a:endParaRPr>
          </a:p>
        </p:txBody>
      </p:sp>
      <p:sp>
        <p:nvSpPr>
          <p:cNvPr id="130" name="Google Shape;130;p18"/>
          <p:cNvSpPr txBox="1"/>
          <p:nvPr/>
        </p:nvSpPr>
        <p:spPr>
          <a:xfrm>
            <a:off x="803038" y="4320608"/>
            <a:ext cx="2394900" cy="921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r-FR" sz="2400" b="1">
                <a:solidFill>
                  <a:srgbClr val="FF0000"/>
                </a:solidFill>
              </a:rPr>
              <a:t>Pres.</a:t>
            </a:r>
            <a:endParaRPr sz="2400" b="1">
              <a:solidFill>
                <a:srgbClr val="FF0000"/>
              </a:solidFill>
            </a:endParaRPr>
          </a:p>
          <a:p>
            <a:pPr marL="0" lvl="0" indent="0" algn="ctr" rtl="0">
              <a:spcBef>
                <a:spcPts val="0"/>
              </a:spcBef>
              <a:spcAft>
                <a:spcPts val="0"/>
              </a:spcAft>
              <a:buNone/>
            </a:pPr>
            <a:r>
              <a:rPr lang="fr-FR" sz="2400" b="1">
                <a:solidFill>
                  <a:srgbClr val="FF0000"/>
                </a:solidFill>
              </a:rPr>
              <a:t>System</a:t>
            </a:r>
            <a:endParaRPr sz="2400" b="1">
              <a:solidFill>
                <a:srgbClr val="FF0000"/>
              </a:solidFill>
            </a:endParaRPr>
          </a:p>
        </p:txBody>
      </p:sp>
      <p:sp>
        <p:nvSpPr>
          <p:cNvPr id="131" name="Google Shape;131;p18"/>
          <p:cNvSpPr txBox="1"/>
          <p:nvPr/>
        </p:nvSpPr>
        <p:spPr>
          <a:xfrm>
            <a:off x="5384113" y="4244408"/>
            <a:ext cx="2394900" cy="921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r-FR" sz="2400" b="1">
                <a:solidFill>
                  <a:srgbClr val="FF0000"/>
                </a:solidFill>
              </a:rPr>
              <a:t>Access </a:t>
            </a:r>
            <a:endParaRPr sz="2400" b="1">
              <a:solidFill>
                <a:srgbClr val="FF0000"/>
              </a:solidFill>
            </a:endParaRPr>
          </a:p>
          <a:p>
            <a:pPr marL="0" lvl="0" indent="0" algn="ctr" rtl="0">
              <a:spcBef>
                <a:spcPts val="0"/>
              </a:spcBef>
              <a:spcAft>
                <a:spcPts val="0"/>
              </a:spcAft>
              <a:buNone/>
            </a:pPr>
            <a:r>
              <a:rPr lang="fr-FR" sz="2400" b="1">
                <a:solidFill>
                  <a:srgbClr val="FF0000"/>
                </a:solidFill>
              </a:rPr>
              <a:t>System</a:t>
            </a:r>
            <a:endParaRPr sz="2400" b="1">
              <a:solidFill>
                <a:srgbClr val="FF0000"/>
              </a:solidFill>
            </a:endParaRPr>
          </a:p>
        </p:txBody>
      </p:sp>
      <p:pic>
        <p:nvPicPr>
          <p:cNvPr id="132" name="Google Shape;132;p18"/>
          <p:cNvPicPr preferRelativeResize="0"/>
          <p:nvPr/>
        </p:nvPicPr>
        <p:blipFill>
          <a:blip r:embed="rId3">
            <a:alphaModFix/>
          </a:blip>
          <a:stretch>
            <a:fillRect/>
          </a:stretch>
        </p:blipFill>
        <p:spPr>
          <a:xfrm>
            <a:off x="2587991" y="2087067"/>
            <a:ext cx="3406076" cy="3406107"/>
          </a:xfrm>
          <a:prstGeom prst="rect">
            <a:avLst/>
          </a:prstGeom>
          <a:noFill/>
          <a:ln>
            <a:noFill/>
          </a:ln>
        </p:spPr>
      </p:pic>
      <p:sp>
        <p:nvSpPr>
          <p:cNvPr id="133" name="Google Shape;133;p18"/>
          <p:cNvSpPr txBox="1"/>
          <p:nvPr/>
        </p:nvSpPr>
        <p:spPr>
          <a:xfrm>
            <a:off x="5322150" y="1731275"/>
            <a:ext cx="1828500" cy="810426"/>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fr-FR" sz="1800" dirty="0">
                <a:solidFill>
                  <a:srgbClr val="FF0000"/>
                </a:solidFill>
              </a:rPr>
              <a:t>Digital </a:t>
            </a:r>
            <a:r>
              <a:rPr lang="fr-FR" sz="1800" dirty="0" err="1">
                <a:solidFill>
                  <a:srgbClr val="FF0000"/>
                </a:solidFill>
              </a:rPr>
              <a:t>object</a:t>
            </a:r>
            <a:r>
              <a:rPr lang="fr-FR" sz="1800" dirty="0">
                <a:solidFill>
                  <a:srgbClr val="FF0000"/>
                </a:solidFill>
              </a:rPr>
              <a:t> MD</a:t>
            </a:r>
            <a:r>
              <a:rPr lang="fr-FR" sz="2400" b="1" dirty="0">
                <a:solidFill>
                  <a:srgbClr val="FF0000"/>
                </a:solidFill>
              </a:rPr>
              <a:t> </a:t>
            </a:r>
            <a:endParaRPr sz="2400" b="1" dirty="0">
              <a:solidFill>
                <a:srgbClr val="FF0000"/>
              </a:solidFill>
            </a:endParaRPr>
          </a:p>
        </p:txBody>
      </p:sp>
      <p:sp>
        <p:nvSpPr>
          <p:cNvPr id="134" name="Google Shape;134;p18"/>
          <p:cNvSpPr txBox="1"/>
          <p:nvPr/>
        </p:nvSpPr>
        <p:spPr>
          <a:xfrm>
            <a:off x="5322150" y="2998050"/>
            <a:ext cx="1828500" cy="711600"/>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fr-FR" sz="1800">
                <a:solidFill>
                  <a:srgbClr val="FF0000"/>
                </a:solidFill>
              </a:rPr>
              <a:t>Resource MD</a:t>
            </a:r>
            <a:r>
              <a:rPr lang="fr-FR" sz="2400" b="1">
                <a:solidFill>
                  <a:srgbClr val="FF0000"/>
                </a:solidFill>
              </a:rPr>
              <a:t> </a:t>
            </a:r>
            <a:endParaRPr sz="2400" b="1">
              <a:solidFill>
                <a:srgbClr val="FF0000"/>
              </a:solidFill>
            </a:endParaRPr>
          </a:p>
        </p:txBody>
      </p:sp>
      <p:cxnSp>
        <p:nvCxnSpPr>
          <p:cNvPr id="135" name="Google Shape;135;p18"/>
          <p:cNvCxnSpPr>
            <a:cxnSpLocks/>
            <a:stCxn id="133" idx="1"/>
          </p:cNvCxnSpPr>
          <p:nvPr/>
        </p:nvCxnSpPr>
        <p:spPr>
          <a:xfrm flipH="1">
            <a:off x="4753350" y="2136488"/>
            <a:ext cx="568800" cy="233787"/>
          </a:xfrm>
          <a:prstGeom prst="straightConnector1">
            <a:avLst/>
          </a:prstGeom>
          <a:noFill/>
          <a:ln w="28575" cap="flat" cmpd="sng">
            <a:solidFill>
              <a:srgbClr val="FF0000"/>
            </a:solidFill>
            <a:prstDash val="solid"/>
            <a:round/>
            <a:headEnd type="none" w="med" len="med"/>
            <a:tailEnd type="none" w="med" len="med"/>
          </a:ln>
        </p:spPr>
      </p:cxnSp>
      <p:cxnSp>
        <p:nvCxnSpPr>
          <p:cNvPr id="136" name="Google Shape;136;p18"/>
          <p:cNvCxnSpPr/>
          <p:nvPr/>
        </p:nvCxnSpPr>
        <p:spPr>
          <a:xfrm rot="10800000">
            <a:off x="4753350" y="2945075"/>
            <a:ext cx="568800" cy="361200"/>
          </a:xfrm>
          <a:prstGeom prst="straightConnector1">
            <a:avLst/>
          </a:prstGeom>
          <a:noFill/>
          <a:ln w="28575" cap="flat" cmpd="sng">
            <a:solidFill>
              <a:srgbClr val="FF0000"/>
            </a:solidFill>
            <a:prstDash val="solid"/>
            <a:round/>
            <a:headEnd type="none" w="med" len="med"/>
            <a:tailEnd type="none" w="med" len="med"/>
          </a:ln>
        </p:spPr>
      </p:cxnSp>
      <p:cxnSp>
        <p:nvCxnSpPr>
          <p:cNvPr id="137" name="Google Shape;137;p18"/>
          <p:cNvCxnSpPr>
            <a:cxnSpLocks/>
            <a:stCxn id="133" idx="2"/>
            <a:endCxn id="134" idx="0"/>
          </p:cNvCxnSpPr>
          <p:nvPr/>
        </p:nvCxnSpPr>
        <p:spPr>
          <a:xfrm>
            <a:off x="6236400" y="2541701"/>
            <a:ext cx="0" cy="456349"/>
          </a:xfrm>
          <a:prstGeom prst="straightConnector1">
            <a:avLst/>
          </a:prstGeom>
          <a:noFill/>
          <a:ln w="28575" cap="flat" cmpd="sng">
            <a:solidFill>
              <a:srgbClr val="FF0000"/>
            </a:solidFill>
            <a:prstDash val="dash"/>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descr="Screen Shot 2017-06-07 at 8.42.43 AM.png"/>
          <p:cNvPicPr preferRelativeResize="0"/>
          <p:nvPr/>
        </p:nvPicPr>
        <p:blipFill>
          <a:blip r:embed="rId3">
            <a:alphaModFix/>
          </a:blip>
          <a:stretch>
            <a:fillRect/>
          </a:stretch>
        </p:blipFill>
        <p:spPr>
          <a:xfrm>
            <a:off x="268625" y="3836200"/>
            <a:ext cx="3562350" cy="742950"/>
          </a:xfrm>
          <a:prstGeom prst="rect">
            <a:avLst/>
          </a:prstGeom>
          <a:noFill/>
          <a:ln w="9525" cap="flat" cmpd="sng">
            <a:solidFill>
              <a:srgbClr val="1F394D"/>
            </a:solidFill>
            <a:prstDash val="solid"/>
            <a:round/>
            <a:headEnd type="none" w="sm" len="sm"/>
            <a:tailEnd type="none" w="sm" len="sm"/>
          </a:ln>
        </p:spPr>
      </p:pic>
      <p:pic>
        <p:nvPicPr>
          <p:cNvPr id="143" name="Google Shape;143;p19" descr="Screen Shot 2017-06-07 at 8.43.27 AM.png"/>
          <p:cNvPicPr preferRelativeResize="0"/>
          <p:nvPr/>
        </p:nvPicPr>
        <p:blipFill>
          <a:blip r:embed="rId4">
            <a:alphaModFix/>
          </a:blip>
          <a:stretch>
            <a:fillRect/>
          </a:stretch>
        </p:blipFill>
        <p:spPr>
          <a:xfrm>
            <a:off x="5954675" y="213333"/>
            <a:ext cx="2060358" cy="1211975"/>
          </a:xfrm>
          <a:prstGeom prst="rect">
            <a:avLst/>
          </a:prstGeom>
          <a:noFill/>
          <a:ln w="9525" cap="flat" cmpd="sng">
            <a:solidFill>
              <a:srgbClr val="1F394D"/>
            </a:solidFill>
            <a:prstDash val="solid"/>
            <a:round/>
            <a:headEnd type="none" w="sm" len="sm"/>
            <a:tailEnd type="none" w="sm" len="sm"/>
          </a:ln>
        </p:spPr>
      </p:pic>
      <p:pic>
        <p:nvPicPr>
          <p:cNvPr id="144" name="Google Shape;144;p19" descr="Screen Shot 2017-06-07 at 8.43.42 AM.png"/>
          <p:cNvPicPr preferRelativeResize="0"/>
          <p:nvPr/>
        </p:nvPicPr>
        <p:blipFill>
          <a:blip r:embed="rId5">
            <a:alphaModFix/>
          </a:blip>
          <a:stretch>
            <a:fillRect/>
          </a:stretch>
        </p:blipFill>
        <p:spPr>
          <a:xfrm>
            <a:off x="1904750" y="213333"/>
            <a:ext cx="3558975" cy="1211975"/>
          </a:xfrm>
          <a:prstGeom prst="rect">
            <a:avLst/>
          </a:prstGeom>
          <a:noFill/>
          <a:ln w="9525" cap="flat" cmpd="sng">
            <a:solidFill>
              <a:srgbClr val="1F394D"/>
            </a:solidFill>
            <a:prstDash val="solid"/>
            <a:round/>
            <a:headEnd type="none" w="sm" len="sm"/>
            <a:tailEnd type="none" w="sm" len="sm"/>
          </a:ln>
        </p:spPr>
      </p:pic>
      <p:pic>
        <p:nvPicPr>
          <p:cNvPr id="145" name="Google Shape;145;p19" descr="Screen Shot 2017-06-07 at 8.44.43 AM.png"/>
          <p:cNvPicPr preferRelativeResize="0"/>
          <p:nvPr/>
        </p:nvPicPr>
        <p:blipFill>
          <a:blip r:embed="rId6">
            <a:alphaModFix/>
          </a:blip>
          <a:stretch>
            <a:fillRect/>
          </a:stretch>
        </p:blipFill>
        <p:spPr>
          <a:xfrm>
            <a:off x="268625" y="2351100"/>
            <a:ext cx="6379825" cy="925925"/>
          </a:xfrm>
          <a:prstGeom prst="rect">
            <a:avLst/>
          </a:prstGeom>
          <a:noFill/>
          <a:ln w="19050" cap="flat" cmpd="sng">
            <a:solidFill>
              <a:schemeClr val="accent3"/>
            </a:solidFill>
            <a:prstDash val="solid"/>
            <a:round/>
            <a:headEnd type="none" w="sm" len="sm"/>
            <a:tailEnd type="none" w="sm" len="sm"/>
          </a:ln>
        </p:spPr>
      </p:pic>
      <p:pic>
        <p:nvPicPr>
          <p:cNvPr id="146" name="Google Shape;146;p19" descr="Screen Shot 2017-06-07 at 8.46.22 AM.png"/>
          <p:cNvPicPr preferRelativeResize="0"/>
          <p:nvPr/>
        </p:nvPicPr>
        <p:blipFill>
          <a:blip r:embed="rId7">
            <a:alphaModFix/>
          </a:blip>
          <a:stretch>
            <a:fillRect/>
          </a:stretch>
        </p:blipFill>
        <p:spPr>
          <a:xfrm>
            <a:off x="6997875" y="2351100"/>
            <a:ext cx="1914422" cy="3124374"/>
          </a:xfrm>
          <a:prstGeom prst="rect">
            <a:avLst/>
          </a:prstGeom>
          <a:noFill/>
          <a:ln w="9525" cap="flat" cmpd="sng">
            <a:solidFill>
              <a:srgbClr val="1F394D"/>
            </a:solidFill>
            <a:prstDash val="solid"/>
            <a:round/>
            <a:headEnd type="none" w="sm" len="sm"/>
            <a:tailEnd type="none" w="sm" len="sm"/>
          </a:ln>
        </p:spPr>
      </p:pic>
      <p:pic>
        <p:nvPicPr>
          <p:cNvPr id="147" name="Google Shape;147;p19" descr="Screen Shot 2017-06-07 at 8.47.03 AM.png"/>
          <p:cNvPicPr preferRelativeResize="0"/>
          <p:nvPr/>
        </p:nvPicPr>
        <p:blipFill>
          <a:blip r:embed="rId8">
            <a:alphaModFix/>
          </a:blip>
          <a:stretch>
            <a:fillRect/>
          </a:stretch>
        </p:blipFill>
        <p:spPr>
          <a:xfrm>
            <a:off x="3248325" y="5282363"/>
            <a:ext cx="3400118" cy="925925"/>
          </a:xfrm>
          <a:prstGeom prst="rect">
            <a:avLst/>
          </a:prstGeom>
          <a:noFill/>
          <a:ln w="9525" cap="flat" cmpd="sng">
            <a:solidFill>
              <a:srgbClr val="1F394D"/>
            </a:solidFill>
            <a:prstDash val="solid"/>
            <a:round/>
            <a:headEnd type="none" w="sm" len="sm"/>
            <a:tailEnd type="none" w="sm" len="sm"/>
          </a:ln>
        </p:spPr>
      </p:pic>
      <p:pic>
        <p:nvPicPr>
          <p:cNvPr id="148" name="Google Shape;148;p19" descr="Screen Shot 2017-06-07 at 8.55.39 AM.png"/>
          <p:cNvPicPr preferRelativeResize="0"/>
          <p:nvPr/>
        </p:nvPicPr>
        <p:blipFill>
          <a:blip r:embed="rId9">
            <a:alphaModFix/>
          </a:blip>
          <a:stretch>
            <a:fillRect/>
          </a:stretch>
        </p:blipFill>
        <p:spPr>
          <a:xfrm>
            <a:off x="276723" y="5282367"/>
            <a:ext cx="2622176" cy="742950"/>
          </a:xfrm>
          <a:prstGeom prst="rect">
            <a:avLst/>
          </a:prstGeom>
          <a:noFill/>
          <a:ln w="9525" cap="flat" cmpd="sng">
            <a:solidFill>
              <a:srgbClr val="1F394D"/>
            </a:solidFill>
            <a:prstDash val="solid"/>
            <a:round/>
            <a:headEnd type="none" w="sm" len="sm"/>
            <a:tailEnd type="none" w="sm" len="sm"/>
          </a:ln>
        </p:spPr>
      </p:pic>
      <p:pic>
        <p:nvPicPr>
          <p:cNvPr id="149" name="Google Shape;149;p19" descr="Screen Shot 2017-06-07 at 8.56.51 AM.png"/>
          <p:cNvPicPr preferRelativeResize="0"/>
          <p:nvPr/>
        </p:nvPicPr>
        <p:blipFill>
          <a:blip r:embed="rId10">
            <a:alphaModFix/>
          </a:blip>
          <a:stretch>
            <a:fillRect/>
          </a:stretch>
        </p:blipFill>
        <p:spPr>
          <a:xfrm>
            <a:off x="4191438" y="3883267"/>
            <a:ext cx="2445963" cy="6723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311950" y="301306"/>
            <a:ext cx="11360700" cy="10179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fr-FR"/>
              <a:t>Archival Connections Project</a:t>
            </a:r>
            <a:endParaRPr/>
          </a:p>
        </p:txBody>
      </p:sp>
      <p:sp>
        <p:nvSpPr>
          <p:cNvPr id="155" name="Google Shape;155;p20"/>
          <p:cNvSpPr txBox="1">
            <a:spLocks noGrp="1"/>
          </p:cNvSpPr>
          <p:nvPr>
            <p:ph type="body" idx="1"/>
          </p:nvPr>
        </p:nvSpPr>
        <p:spPr>
          <a:xfrm>
            <a:off x="311944" y="1703425"/>
            <a:ext cx="8611500" cy="6073500"/>
          </a:xfrm>
          <a:prstGeom prst="rect">
            <a:avLst/>
          </a:prstGeom>
        </p:spPr>
        <p:txBody>
          <a:bodyPr spcFirstLastPara="1" wrap="square" lIns="0" tIns="45700" rIns="0" bIns="45700" anchor="t" anchorCtr="0">
            <a:noAutofit/>
          </a:bodyPr>
          <a:lstStyle/>
          <a:p>
            <a:pPr marL="457200" lvl="0" indent="-419100" rtl="0">
              <a:spcBef>
                <a:spcPts val="1200"/>
              </a:spcBef>
              <a:spcAft>
                <a:spcPts val="0"/>
              </a:spcAft>
              <a:buClr>
                <a:srgbClr val="000000"/>
              </a:buClr>
              <a:buSzPts val="3000"/>
              <a:buChar char="●"/>
            </a:pPr>
            <a:r>
              <a:rPr lang="fr-FR" sz="3000">
                <a:solidFill>
                  <a:srgbClr val="000000"/>
                </a:solidFill>
              </a:rPr>
              <a:t>evaluate, test, and implement methods that facilitate essential tasks of acquiring, arranging, describing, and providing access to born-digital materials</a:t>
            </a:r>
            <a:endParaRPr sz="3000">
              <a:solidFill>
                <a:srgbClr val="000000"/>
              </a:solidFill>
            </a:endParaRPr>
          </a:p>
          <a:p>
            <a:pPr marL="457200" lvl="0" indent="-419100" rtl="0">
              <a:spcBef>
                <a:spcPts val="0"/>
              </a:spcBef>
              <a:spcAft>
                <a:spcPts val="0"/>
              </a:spcAft>
              <a:buClr>
                <a:srgbClr val="000000"/>
              </a:buClr>
              <a:buSzPts val="3000"/>
              <a:buChar char="●"/>
            </a:pPr>
            <a:r>
              <a:rPr lang="fr-FR" sz="3000">
                <a:solidFill>
                  <a:srgbClr val="000000"/>
                </a:solidFill>
              </a:rPr>
              <a:t>foster collaborative research to inform the design and implementation of emergent tools</a:t>
            </a:r>
            <a:endParaRPr sz="3000">
              <a:solidFill>
                <a:srgbClr val="000000"/>
              </a:solidFill>
            </a:endParaRPr>
          </a:p>
          <a:p>
            <a:pPr marL="457200" lvl="0" indent="-419100" rtl="0">
              <a:spcBef>
                <a:spcPts val="0"/>
              </a:spcBef>
              <a:spcAft>
                <a:spcPts val="0"/>
              </a:spcAft>
              <a:buClr>
                <a:srgbClr val="000000"/>
              </a:buClr>
              <a:buSzPts val="3000"/>
              <a:buChar char="●"/>
            </a:pPr>
            <a:r>
              <a:rPr lang="fr-FR" sz="3000">
                <a:solidFill>
                  <a:srgbClr val="000000"/>
                </a:solidFill>
              </a:rPr>
              <a:t>increase collaboration and sharing between external standards groups and technology development projects</a:t>
            </a:r>
            <a:endParaRPr sz="3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a:blip r:embed="rId3">
            <a:alphaModFix/>
          </a:blip>
          <a:stretch>
            <a:fillRect/>
          </a:stretch>
        </p:blipFill>
        <p:spPr>
          <a:xfrm>
            <a:off x="3645300" y="262175"/>
            <a:ext cx="5047011" cy="3807524"/>
          </a:xfrm>
          <a:prstGeom prst="rect">
            <a:avLst/>
          </a:prstGeom>
          <a:noFill/>
          <a:ln w="19050" cap="flat" cmpd="sng">
            <a:solidFill>
              <a:srgbClr val="1F394D"/>
            </a:solidFill>
            <a:prstDash val="solid"/>
            <a:round/>
            <a:headEnd type="none" w="sm" len="sm"/>
            <a:tailEnd type="none" w="sm" len="sm"/>
          </a:ln>
        </p:spPr>
      </p:pic>
      <p:sp>
        <p:nvSpPr>
          <p:cNvPr id="162" name="Google Shape;162;p21"/>
          <p:cNvSpPr txBox="1">
            <a:spLocks noGrp="1"/>
          </p:cNvSpPr>
          <p:nvPr>
            <p:ph type="subTitle" idx="4294967295"/>
          </p:nvPr>
        </p:nvSpPr>
        <p:spPr>
          <a:xfrm>
            <a:off x="3143306" y="4834650"/>
            <a:ext cx="5900100" cy="1056900"/>
          </a:xfrm>
          <a:prstGeom prst="rect">
            <a:avLst/>
          </a:prstGeom>
          <a:noFill/>
          <a:ln>
            <a:noFill/>
          </a:ln>
        </p:spPr>
        <p:txBody>
          <a:bodyPr spcFirstLastPara="1" wrap="square" lIns="0" tIns="45700" rIns="0" bIns="45700" anchor="t" anchorCtr="0">
            <a:noAutofit/>
          </a:bodyPr>
          <a:lstStyle/>
          <a:p>
            <a:pPr marL="0" lvl="0" indent="0" algn="ctr">
              <a:spcBef>
                <a:spcPts val="1200"/>
              </a:spcBef>
              <a:spcAft>
                <a:spcPts val="0"/>
              </a:spcAft>
              <a:buNone/>
            </a:pPr>
            <a:r>
              <a:rPr lang="fr-FR" sz="3000">
                <a:solidFill>
                  <a:srgbClr val="1155CC"/>
                </a:solidFill>
              </a:rPr>
              <a:t>https://gwu-libraries.github.io/sfm-ui/resources</a:t>
            </a:r>
            <a:endParaRPr sz="3000">
              <a:solidFill>
                <a:srgbClr val="1155CC"/>
              </a:solidFill>
            </a:endParaRPr>
          </a:p>
          <a:p>
            <a:pPr marL="0" lvl="0" indent="0" algn="ctr" rtl="0">
              <a:spcBef>
                <a:spcPts val="1200"/>
              </a:spcBef>
              <a:spcAft>
                <a:spcPts val="200"/>
              </a:spcAft>
              <a:buNone/>
            </a:pPr>
            <a:r>
              <a:rPr lang="fr-FR" sz="3000">
                <a:solidFill>
                  <a:srgbClr val="1155CC"/>
                </a:solidFill>
              </a:rPr>
              <a:t>/SFM ReportProm2017.pdf </a:t>
            </a:r>
            <a:endParaRPr sz="3000">
              <a:solidFill>
                <a:srgbClr val="1155CC"/>
              </a:solidFill>
            </a:endParaRPr>
          </a:p>
        </p:txBody>
      </p:sp>
      <p:pic>
        <p:nvPicPr>
          <p:cNvPr id="163" name="Google Shape;163;p21"/>
          <p:cNvPicPr preferRelativeResize="0"/>
          <p:nvPr/>
        </p:nvPicPr>
        <p:blipFill>
          <a:blip r:embed="rId4">
            <a:alphaModFix/>
          </a:blip>
          <a:stretch>
            <a:fillRect/>
          </a:stretch>
        </p:blipFill>
        <p:spPr>
          <a:xfrm>
            <a:off x="74344" y="1080600"/>
            <a:ext cx="2870474" cy="461831"/>
          </a:xfrm>
          <a:prstGeom prst="rect">
            <a:avLst/>
          </a:prstGeom>
          <a:noFill/>
          <a:ln>
            <a:noFill/>
          </a:ln>
        </p:spPr>
      </p:pic>
      <p:pic>
        <p:nvPicPr>
          <p:cNvPr id="164" name="Google Shape;164;p21"/>
          <p:cNvPicPr preferRelativeResize="0"/>
          <p:nvPr/>
        </p:nvPicPr>
        <p:blipFill>
          <a:blip r:embed="rId5">
            <a:alphaModFix/>
          </a:blip>
          <a:stretch>
            <a:fillRect/>
          </a:stretch>
        </p:blipFill>
        <p:spPr>
          <a:xfrm>
            <a:off x="196838" y="2498700"/>
            <a:ext cx="2625488" cy="22539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822960" y="887027"/>
            <a:ext cx="7543800" cy="3566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FR" sz="9600"/>
              <a:t>Aggregation</a:t>
            </a:r>
            <a:endParaRPr sz="9600"/>
          </a:p>
          <a:p>
            <a:pPr marL="0" lvl="0" indent="0" algn="ctr" rtl="0">
              <a:spcBef>
                <a:spcPts val="1000"/>
              </a:spcBef>
              <a:spcAft>
                <a:spcPts val="0"/>
              </a:spcAft>
              <a:buNone/>
            </a:pPr>
            <a:r>
              <a:rPr lang="fr-FR" sz="3000"/>
              <a:t>(Still) </a:t>
            </a:r>
            <a:endParaRPr sz="3000"/>
          </a:p>
          <a:p>
            <a:pPr marL="0" lvl="0" indent="0" algn="ctr" rtl="0">
              <a:spcBef>
                <a:spcPts val="0"/>
              </a:spcBef>
              <a:spcAft>
                <a:spcPts val="0"/>
              </a:spcAft>
              <a:buNone/>
            </a:pPr>
            <a:r>
              <a:rPr lang="fr-FR" sz="9600"/>
              <a:t>Matters</a:t>
            </a:r>
            <a:endParaRPr sz="9600"/>
          </a:p>
        </p:txBody>
      </p:sp>
      <p:sp>
        <p:nvSpPr>
          <p:cNvPr id="170" name="Google Shape;170;p22"/>
          <p:cNvSpPr txBox="1">
            <a:spLocks noGrp="1"/>
          </p:cNvSpPr>
          <p:nvPr>
            <p:ph type="body" idx="1"/>
          </p:nvPr>
        </p:nvSpPr>
        <p:spPr>
          <a:xfrm>
            <a:off x="822960" y="4453128"/>
            <a:ext cx="7543800" cy="1143000"/>
          </a:xfrm>
          <a:prstGeom prst="rect">
            <a:avLst/>
          </a:prstGeom>
        </p:spPr>
        <p:txBody>
          <a:bodyPr spcFirstLastPara="1" wrap="square" lIns="91425" tIns="45700" rIns="91425" bIns="45700" anchor="t" anchorCtr="0">
            <a:noAutofit/>
          </a:bodyPr>
          <a:lstStyle/>
          <a:p>
            <a:pPr marL="0" lvl="0" indent="0" rtl="0">
              <a:spcBef>
                <a:spcPts val="1200"/>
              </a:spcBef>
              <a:spcAft>
                <a:spcPts val="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42900" y="152409"/>
            <a:ext cx="2400300" cy="22860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fr-FR" sz="3000"/>
              <a:t>InterPARES Trust Project NA-22</a:t>
            </a:r>
            <a:endParaRPr sz="3000"/>
          </a:p>
          <a:p>
            <a:pPr marL="0" lvl="0" indent="0" rtl="0">
              <a:spcBef>
                <a:spcPts val="0"/>
              </a:spcBef>
              <a:spcAft>
                <a:spcPts val="0"/>
              </a:spcAft>
              <a:buNone/>
            </a:pPr>
            <a:endParaRPr/>
          </a:p>
        </p:txBody>
      </p:sp>
      <p:sp>
        <p:nvSpPr>
          <p:cNvPr id="177" name="Google Shape;177;p23"/>
          <p:cNvSpPr txBox="1">
            <a:spLocks noGrp="1"/>
          </p:cNvSpPr>
          <p:nvPr>
            <p:ph type="body" idx="2"/>
          </p:nvPr>
        </p:nvSpPr>
        <p:spPr>
          <a:xfrm>
            <a:off x="342900" y="1974700"/>
            <a:ext cx="2656500" cy="4330500"/>
          </a:xfrm>
          <a:prstGeom prst="rect">
            <a:avLst/>
          </a:prstGeom>
        </p:spPr>
        <p:txBody>
          <a:bodyPr spcFirstLastPara="1" wrap="square" lIns="91425" tIns="45700" rIns="91425" bIns="45700" anchor="t" anchorCtr="0">
            <a:noAutofit/>
          </a:bodyPr>
          <a:lstStyle/>
          <a:p>
            <a:pPr marL="0" lvl="0" indent="0" rtl="0">
              <a:lnSpc>
                <a:spcPct val="85000"/>
              </a:lnSpc>
              <a:spcBef>
                <a:spcPts val="0"/>
              </a:spcBef>
              <a:spcAft>
                <a:spcPts val="0"/>
              </a:spcAft>
              <a:buNone/>
            </a:pPr>
            <a:endParaRPr sz="2800">
              <a:solidFill>
                <a:schemeClr val="lt1"/>
              </a:solidFill>
            </a:endParaRPr>
          </a:p>
          <a:p>
            <a:pPr marL="0" lvl="0" indent="0" rtl="0">
              <a:lnSpc>
                <a:spcPct val="85000"/>
              </a:lnSpc>
              <a:spcBef>
                <a:spcPts val="0"/>
              </a:spcBef>
              <a:spcAft>
                <a:spcPts val="0"/>
              </a:spcAft>
              <a:buNone/>
            </a:pPr>
            <a:r>
              <a:rPr lang="fr-FR" sz="2400">
                <a:solidFill>
                  <a:schemeClr val="lt1"/>
                </a:solidFill>
              </a:rPr>
              <a:t>Forthcoming Book </a:t>
            </a:r>
            <a:r>
              <a:rPr lang="fr-FR" sz="2400" i="1">
                <a:solidFill>
                  <a:schemeClr val="lt1"/>
                </a:solidFill>
              </a:rPr>
              <a:t>Trusting Records in the Cloud </a:t>
            </a:r>
            <a:r>
              <a:rPr lang="fr-FR" sz="2400">
                <a:solidFill>
                  <a:schemeClr val="lt1"/>
                </a:solidFill>
              </a:rPr>
              <a:t>(edited by L Duranti and C Rogers)</a:t>
            </a:r>
            <a:endParaRPr sz="2400">
              <a:solidFill>
                <a:schemeClr val="lt1"/>
              </a:solidFill>
            </a:endParaRPr>
          </a:p>
          <a:p>
            <a:pPr marL="0" lvl="0" indent="0" rtl="0">
              <a:lnSpc>
                <a:spcPct val="85000"/>
              </a:lnSpc>
              <a:spcBef>
                <a:spcPts val="0"/>
              </a:spcBef>
              <a:spcAft>
                <a:spcPts val="0"/>
              </a:spcAft>
              <a:buNone/>
            </a:pPr>
            <a:endParaRPr sz="2400">
              <a:solidFill>
                <a:schemeClr val="lt1"/>
              </a:solidFill>
            </a:endParaRPr>
          </a:p>
          <a:p>
            <a:pPr marL="0" lvl="0" indent="0" rtl="0">
              <a:lnSpc>
                <a:spcPct val="85000"/>
              </a:lnSpc>
              <a:spcBef>
                <a:spcPts val="0"/>
              </a:spcBef>
              <a:spcAft>
                <a:spcPts val="0"/>
              </a:spcAft>
              <a:buNone/>
            </a:pPr>
            <a:endParaRPr sz="2400">
              <a:solidFill>
                <a:schemeClr val="lt1"/>
              </a:solidFill>
            </a:endParaRPr>
          </a:p>
          <a:p>
            <a:pPr marL="0" lvl="0" indent="0" rtl="0">
              <a:lnSpc>
                <a:spcPct val="85000"/>
              </a:lnSpc>
              <a:spcBef>
                <a:spcPts val="0"/>
              </a:spcBef>
              <a:spcAft>
                <a:spcPts val="0"/>
              </a:spcAft>
              <a:buNone/>
            </a:pPr>
            <a:r>
              <a:rPr lang="fr-FR" sz="2400">
                <a:solidFill>
                  <a:schemeClr val="lt1"/>
                </a:solidFill>
              </a:rPr>
              <a:t>A&amp;D in Cloud Paper:</a:t>
            </a:r>
            <a:endParaRPr sz="2400">
              <a:solidFill>
                <a:schemeClr val="lt1"/>
              </a:solidFill>
            </a:endParaRPr>
          </a:p>
          <a:p>
            <a:pPr marL="0" lvl="0" indent="0" rtl="0">
              <a:lnSpc>
                <a:spcPct val="85000"/>
              </a:lnSpc>
              <a:spcBef>
                <a:spcPts val="0"/>
              </a:spcBef>
              <a:spcAft>
                <a:spcPts val="0"/>
              </a:spcAft>
              <a:buNone/>
            </a:pPr>
            <a:r>
              <a:rPr lang="fr-FR" sz="2400">
                <a:solidFill>
                  <a:schemeClr val="lt1"/>
                </a:solidFill>
              </a:rPr>
              <a:t>goo.gl/mf2tJc</a:t>
            </a:r>
            <a:endParaRPr sz="2400">
              <a:solidFill>
                <a:schemeClr val="lt1"/>
              </a:solidFill>
            </a:endParaRPr>
          </a:p>
          <a:p>
            <a:pPr marL="0" lvl="0" indent="0" rtl="0">
              <a:spcBef>
                <a:spcPts val="1200"/>
              </a:spcBef>
              <a:spcAft>
                <a:spcPts val="200"/>
              </a:spcAft>
              <a:buNone/>
            </a:pPr>
            <a:endParaRPr sz="2400"/>
          </a:p>
        </p:txBody>
      </p:sp>
      <p:pic>
        <p:nvPicPr>
          <p:cNvPr id="178" name="Google Shape;178;p23"/>
          <p:cNvPicPr preferRelativeResize="0"/>
          <p:nvPr/>
        </p:nvPicPr>
        <p:blipFill>
          <a:blip r:embed="rId3">
            <a:alphaModFix/>
          </a:blip>
          <a:stretch>
            <a:fillRect/>
          </a:stretch>
        </p:blipFill>
        <p:spPr>
          <a:xfrm>
            <a:off x="3248168" y="286603"/>
            <a:ext cx="5650172" cy="6018597"/>
          </a:xfrm>
          <a:prstGeom prst="rect">
            <a:avLst/>
          </a:prstGeom>
          <a:noFill/>
          <a:ln w="19050" cap="flat" cmpd="sng">
            <a:solidFill>
              <a:srgbClr val="1F394D"/>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329625" y="741400"/>
            <a:ext cx="8484600" cy="3566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FR" sz="9600"/>
              <a:t>System Design </a:t>
            </a:r>
            <a:endParaRPr sz="9600"/>
          </a:p>
          <a:p>
            <a:pPr marL="0" lvl="0" indent="0" algn="ctr" rtl="0">
              <a:spcBef>
                <a:spcPts val="0"/>
              </a:spcBef>
              <a:spcAft>
                <a:spcPts val="0"/>
              </a:spcAft>
              <a:buNone/>
            </a:pPr>
            <a:r>
              <a:rPr lang="fr-FR" sz="9600"/>
              <a:t>Matters</a:t>
            </a:r>
            <a:endParaRPr sz="9600"/>
          </a:p>
        </p:txBody>
      </p:sp>
      <p:sp>
        <p:nvSpPr>
          <p:cNvPr id="184" name="Google Shape;184;p24"/>
          <p:cNvSpPr txBox="1">
            <a:spLocks noGrp="1"/>
          </p:cNvSpPr>
          <p:nvPr>
            <p:ph type="body" idx="1"/>
          </p:nvPr>
        </p:nvSpPr>
        <p:spPr>
          <a:xfrm>
            <a:off x="822960" y="4453128"/>
            <a:ext cx="7543800" cy="1143000"/>
          </a:xfrm>
          <a:prstGeom prst="rect">
            <a:avLst/>
          </a:prstGeom>
        </p:spPr>
        <p:txBody>
          <a:bodyPr spcFirstLastPara="1" wrap="square" lIns="91425" tIns="45700" rIns="91425" bIns="45700" anchor="t" anchorCtr="0">
            <a:noAutofit/>
          </a:bodyPr>
          <a:lstStyle/>
          <a:p>
            <a:pPr marL="0" lvl="0" indent="0" algn="ctr" rtl="0">
              <a:spcBef>
                <a:spcPts val="1200"/>
              </a:spcBef>
              <a:spcAft>
                <a:spcPts val="200"/>
              </a:spcAft>
              <a:buNone/>
            </a:pPr>
            <a:r>
              <a:rPr lang="fr-FR"/>
              <a:t>(Specifically, flexibility in the underlying object model)</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2979</Words>
  <Application>Microsoft Macintosh PowerPoint</Application>
  <PresentationFormat>On-screen Show (4:3)</PresentationFormat>
  <Paragraphs>268</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Calibri</vt:lpstr>
      <vt:lpstr>Open Sans</vt:lpstr>
      <vt:lpstr>Arial</vt:lpstr>
      <vt:lpstr>Retrospect</vt:lpstr>
      <vt:lpstr>Custom</vt:lpstr>
      <vt:lpstr>Consolidating the Preservation, Description, Discovery, and Access of Digital Archives</vt:lpstr>
      <vt:lpstr>The Problems </vt:lpstr>
      <vt:lpstr>Redundancies and Inefficiencies </vt:lpstr>
      <vt:lpstr>PowerPoint Presentation</vt:lpstr>
      <vt:lpstr>Archival Connections Project</vt:lpstr>
      <vt:lpstr>PowerPoint Presentation</vt:lpstr>
      <vt:lpstr>Aggregation (Still)  Matters</vt:lpstr>
      <vt:lpstr>InterPARES Trust Project NA-22 </vt:lpstr>
      <vt:lpstr>System Design  Matters</vt:lpstr>
      <vt:lpstr>PowerPoint Presentation</vt:lpstr>
      <vt:lpstr>Interoperability Matters</vt:lpstr>
      <vt:lpstr>PowerPoint Presentation</vt:lpstr>
      <vt:lpstr>Underlying Philosophy</vt:lpstr>
      <vt:lpstr>Aggregation Matters: Digital Records File Package Structure </vt:lpstr>
      <vt:lpstr>Sample Accession</vt:lpstr>
      <vt:lpstr>Inferring Meaning from Context</vt:lpstr>
      <vt:lpstr>Benefits</vt:lpstr>
      <vt:lpstr>Design Matters:  Flexible Metadata Profiles and Ingest Routes</vt:lpstr>
      <vt:lpstr>PowerPoint Presentation</vt:lpstr>
      <vt:lpstr>Interoperability Matters: Digital Records Viewer</vt:lpstr>
      <vt:lpstr>Canteloupe IIIF Image Server</vt:lpstr>
      <vt:lpstr>Navigating an image collection</vt:lpstr>
      <vt:lpstr>Oral History Materials</vt:lpstr>
      <vt:lpstr>Future Directions</vt:lpstr>
      <vt:lpstr>Contact</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Consolidating the Preservation, Description, Discovery, and Access of Digital Archives</dc:title>
  <cp:lastModifiedBy>Microsoft Office User</cp:lastModifiedBy>
  <cp:revision>1</cp:revision>
  <dcterms:modified xsi:type="dcterms:W3CDTF">2018-08-14T14:25:44Z</dcterms:modified>
</cp:coreProperties>
</file>